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1.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6.xml" ContentType="application/vnd.openxmlformats-officedocument.presentationml.tags+xml"/>
  <Override PartName="/ppt/notesSlides/notesSlide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3" r:id="rId2"/>
    <p:sldMasterId id="2147483658" r:id="rId3"/>
    <p:sldMasterId id="2147483662" r:id="rId4"/>
    <p:sldMasterId id="2147483665" r:id="rId5"/>
    <p:sldMasterId id="2147483679" r:id="rId6"/>
    <p:sldMasterId id="2147483680" r:id="rId7"/>
    <p:sldMasterId id="2147483683" r:id="rId8"/>
    <p:sldMasterId id="2147483686" r:id="rId9"/>
    <p:sldMasterId id="2147483699" r:id="rId10"/>
    <p:sldMasterId id="2147483706" r:id="rId11"/>
    <p:sldMasterId id="2147483711" r:id="rId12"/>
    <p:sldMasterId id="2147483717" r:id="rId13"/>
    <p:sldMasterId id="2147483723" r:id="rId14"/>
    <p:sldMasterId id="2147483729" r:id="rId15"/>
    <p:sldMasterId id="2147483735" r:id="rId16"/>
    <p:sldMasterId id="2147483741" r:id="rId17"/>
    <p:sldMasterId id="2147483746" r:id="rId18"/>
    <p:sldMasterId id="2147483751" r:id="rId19"/>
  </p:sldMasterIdLst>
  <p:notesMasterIdLst>
    <p:notesMasterId r:id="rId127"/>
  </p:notesMasterIdLst>
  <p:sldIdLst>
    <p:sldId id="257" r:id="rId20"/>
    <p:sldId id="259" r:id="rId21"/>
    <p:sldId id="258" r:id="rId22"/>
    <p:sldId id="260" r:id="rId23"/>
    <p:sldId id="261" r:id="rId24"/>
    <p:sldId id="262" r:id="rId25"/>
    <p:sldId id="263" r:id="rId26"/>
    <p:sldId id="265" r:id="rId27"/>
    <p:sldId id="266" r:id="rId28"/>
    <p:sldId id="267" r:id="rId29"/>
    <p:sldId id="280" r:id="rId30"/>
    <p:sldId id="270" r:id="rId31"/>
    <p:sldId id="271" r:id="rId32"/>
    <p:sldId id="272" r:id="rId33"/>
    <p:sldId id="273" r:id="rId34"/>
    <p:sldId id="274" r:id="rId35"/>
    <p:sldId id="275" r:id="rId36"/>
    <p:sldId id="276" r:id="rId37"/>
    <p:sldId id="277" r:id="rId38"/>
    <p:sldId id="278" r:id="rId39"/>
    <p:sldId id="281" r:id="rId40"/>
    <p:sldId id="282" r:id="rId41"/>
    <p:sldId id="283" r:id="rId42"/>
    <p:sldId id="284" r:id="rId43"/>
    <p:sldId id="285" r:id="rId44"/>
    <p:sldId id="466" r:id="rId45"/>
    <p:sldId id="385" r:id="rId46"/>
    <p:sldId id="386" r:id="rId47"/>
    <p:sldId id="387" r:id="rId48"/>
    <p:sldId id="286" r:id="rId49"/>
    <p:sldId id="287" r:id="rId50"/>
    <p:sldId id="289" r:id="rId51"/>
    <p:sldId id="467" r:id="rId52"/>
    <p:sldId id="290" r:id="rId53"/>
    <p:sldId id="388" r:id="rId54"/>
    <p:sldId id="389"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48" r:id="rId76"/>
    <p:sldId id="311" r:id="rId77"/>
    <p:sldId id="312"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9" r:id="rId110"/>
    <p:sldId id="350" r:id="rId111"/>
    <p:sldId id="450" r:id="rId112"/>
    <p:sldId id="451" r:id="rId113"/>
    <p:sldId id="452" r:id="rId114"/>
    <p:sldId id="453" r:id="rId115"/>
    <p:sldId id="454" r:id="rId116"/>
    <p:sldId id="455" r:id="rId117"/>
    <p:sldId id="456" r:id="rId118"/>
    <p:sldId id="457" r:id="rId119"/>
    <p:sldId id="458" r:id="rId120"/>
    <p:sldId id="459" r:id="rId121"/>
    <p:sldId id="460" r:id="rId122"/>
    <p:sldId id="461" r:id="rId123"/>
    <p:sldId id="463" r:id="rId124"/>
    <p:sldId id="464" r:id="rId125"/>
    <p:sldId id="462" r:id="rId126"/>
  </p:sldIdLst>
  <p:sldSz cx="12192000" cy="6858000"/>
  <p:notesSz cx="6858000" cy="9144000"/>
  <p:embeddedFontLst>
    <p:embeddedFont>
      <p:font typeface="纤黑体" panose="02010600030101010101" charset="-122"/>
      <p:regular r:id="rId128"/>
    </p:embeddedFont>
    <p:embeddedFont>
      <p:font typeface="字语坊腹黑体" panose="02010600030101010101" charset="-122"/>
      <p:regular r:id="rId129"/>
    </p:embeddedFont>
    <p:embeddedFont>
      <p:font typeface="Segoe UI" panose="020B0502040204020203" pitchFamily="34" charset="0"/>
      <p:regular r:id="rId130"/>
      <p:bold r:id="rId131"/>
      <p:italic r:id="rId132"/>
      <p:boldItalic r:id="rId133"/>
    </p:embeddedFont>
    <p:embeddedFont>
      <p:font typeface="Sitka Heading Semibold" pitchFamily="2" charset="0"/>
      <p:bold r:id="rId134"/>
      <p:boldItalic r:id="rId135"/>
    </p:embeddedFont>
    <p:embeddedFont>
      <p:font typeface="Source Code Pro" panose="020B0509030403020204" pitchFamily="49" charset="0"/>
      <p:regular r:id="rId136"/>
      <p:bold r:id="rId137"/>
      <p:italic r:id="rId138"/>
      <p:boldItalic r:id="rId139"/>
    </p:embeddedFont>
    <p:embeddedFont>
      <p:font typeface="等线" panose="02010600030101010101" pitchFamily="2" charset="-122"/>
      <p:regular r:id="rId140"/>
      <p:bold r:id="rId141"/>
    </p:embeddedFont>
    <p:embeddedFont>
      <p:font typeface="黑体" panose="02010609060101010101" pitchFamily="49" charset="-122"/>
      <p:regular r:id="rId142"/>
    </p:embeddedFont>
    <p:embeddedFont>
      <p:font typeface="华文楷体" panose="02010600040101010101" pitchFamily="2" charset="-122"/>
      <p:regular r:id="rId143"/>
    </p:embeddedFont>
  </p:embeddedFontLst>
  <p:custDataLst>
    <p:tags r:id="rId144"/>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GJIAN"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61" autoAdjust="0"/>
  </p:normalViewPr>
  <p:slideViewPr>
    <p:cSldViewPr showGuides="1">
      <p:cViewPr varScale="1">
        <p:scale>
          <a:sx n="53" d="100"/>
          <a:sy n="53" d="100"/>
        </p:scale>
        <p:origin x="68" y="36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font" Target="fonts/font11.fntdata"/><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font" Target="fonts/font1.fntdata"/><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font" Target="fonts/font2.fntdata"/><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font" Target="fonts/font13.fntdata"/><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font" Target="fonts/font14.fntdata"/><Relationship Id="rId14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font" Target="fonts/font10.fntdata"/><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font" Target="fonts/font5.fntdata"/><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font" Target="fonts/font16.fntdata"/><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font" Target="fonts/font6.fntdata"/><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tags" Target="tags/tag1.xml"/><Relationship Id="rId90"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在虚拟机中，每个虚拟机都可以拥有自己的虚拟网络接口，通过虚拟交换机（如</a:t>
            </a:r>
            <a:r>
              <a:rPr lang="en-US" altLang="zh-CN" dirty="0"/>
              <a:t>VMnet8</a:t>
            </a:r>
            <a:r>
              <a:rPr lang="zh-CN" altLang="en-US" dirty="0"/>
              <a:t>）与其他虚拟机或外部网络连接。</a:t>
            </a:r>
          </a:p>
          <a:p>
            <a:endParaRPr lang="zh-CN" altLang="en-US" dirty="0"/>
          </a:p>
          <a:p>
            <a:r>
              <a:rPr lang="zh-CN" altLang="en-US" dirty="0"/>
              <a:t>网段设置是指虚拟网络的</a:t>
            </a:r>
            <a:r>
              <a:rPr lang="en-US" altLang="zh-CN" dirty="0"/>
              <a:t>IP</a:t>
            </a:r>
            <a:r>
              <a:rPr lang="zh-CN" altLang="en-US" dirty="0"/>
              <a:t>地址范围，</a:t>
            </a:r>
            <a:r>
              <a:rPr lang="en-US" altLang="zh-CN" dirty="0"/>
              <a:t>VMnet8</a:t>
            </a:r>
            <a:r>
              <a:rPr lang="zh-CN" altLang="en-US" dirty="0"/>
              <a:t>虚拟网卡的网段被设置为</a:t>
            </a:r>
            <a:r>
              <a:rPr lang="en-US" altLang="zh-CN" dirty="0"/>
              <a:t>192.168.88.0/24</a:t>
            </a:r>
            <a:r>
              <a:rPr lang="zh-CN" altLang="en-US" dirty="0"/>
              <a:t>，这意味着该虚拟网络上的主机可以从</a:t>
            </a:r>
            <a:r>
              <a:rPr lang="en-US" altLang="zh-CN" dirty="0"/>
              <a:t>192.168.88.1</a:t>
            </a:r>
            <a:r>
              <a:rPr lang="zh-CN" altLang="en-US" dirty="0"/>
              <a:t>到</a:t>
            </a:r>
            <a:r>
              <a:rPr lang="en-US" altLang="zh-CN" dirty="0"/>
              <a:t>192.168.88.255</a:t>
            </a:r>
            <a:r>
              <a:rPr lang="zh-CN" altLang="en-US" dirty="0"/>
              <a:t>分配</a:t>
            </a:r>
            <a:r>
              <a:rPr lang="en-US" altLang="zh-CN" dirty="0"/>
              <a:t>IP</a:t>
            </a:r>
            <a:r>
              <a:rPr lang="zh-CN" altLang="en-US" dirty="0"/>
              <a:t>地址。</a:t>
            </a:r>
          </a:p>
          <a:p>
            <a:endParaRPr lang="zh-CN" altLang="en-US" dirty="0"/>
          </a:p>
          <a:p>
            <a:r>
              <a:rPr lang="zh-CN" altLang="en-US" dirty="0"/>
              <a:t>网关是虚拟网络与外部网络之间的路由器地址。设置为</a:t>
            </a:r>
            <a:r>
              <a:rPr lang="en-US" altLang="zh-CN" dirty="0"/>
              <a:t>192.168.88.2</a:t>
            </a:r>
            <a:r>
              <a:rPr lang="zh-CN" altLang="en-US" dirty="0"/>
              <a:t>，这意味着虚拟网络中的主机可以通过这个地址与外部网络进行通信。网关通常是一个路由器或防火墙，负责转发数据包从虚拟网络到物理网络。</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192500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每次启动时，</a:t>
            </a:r>
            <a:r>
              <a:rPr lang="en-US" altLang="zh-CN" dirty="0"/>
              <a:t>node</a:t>
            </a:r>
            <a:r>
              <a:rPr lang="zh-CN" altLang="en-US" dirty="0"/>
              <a:t>都会使用</a:t>
            </a:r>
            <a:r>
              <a:rPr lang="en-US" altLang="zh-CN" dirty="0"/>
              <a:t>static</a:t>
            </a:r>
            <a:r>
              <a:rPr lang="zh-CN" altLang="en-US" dirty="0"/>
              <a:t>的</a:t>
            </a:r>
            <a:r>
              <a:rPr lang="en-US" altLang="zh-CN" dirty="0"/>
              <a:t>IP</a:t>
            </a:r>
            <a:r>
              <a:rPr lang="zh-CN" altLang="en-US" dirty="0"/>
              <a:t>地址，而不是通过</a:t>
            </a:r>
            <a:r>
              <a:rPr lang="en-US" altLang="zh-CN" dirty="0"/>
              <a:t>DHCP</a:t>
            </a:r>
            <a:r>
              <a:rPr lang="zh-CN" altLang="en-US" dirty="0"/>
              <a:t>自动获取</a:t>
            </a:r>
            <a:endParaRPr lang="en-US" altLang="zh-CN" dirty="0"/>
          </a:p>
          <a:p>
            <a:r>
              <a:rPr lang="zh-CN" altLang="en-US" dirty="0"/>
              <a:t>动态</a:t>
            </a:r>
            <a:r>
              <a:rPr lang="en-US" altLang="zh-CN" dirty="0"/>
              <a:t>IP</a:t>
            </a:r>
            <a:r>
              <a:rPr lang="zh-CN" altLang="en-US" dirty="0"/>
              <a:t>地址配置（通常通过</a:t>
            </a:r>
            <a:r>
              <a:rPr lang="en-US" altLang="zh-CN" dirty="0"/>
              <a:t>DHCP</a:t>
            </a:r>
            <a:r>
              <a:rPr lang="zh-CN" altLang="en-US" dirty="0"/>
              <a:t>协议）不需要这些参数，因为它们是由网络中的</a:t>
            </a:r>
            <a:r>
              <a:rPr lang="en-US" altLang="zh-CN" dirty="0"/>
              <a:t>DHCP</a:t>
            </a:r>
            <a:r>
              <a:rPr lang="zh-CN" altLang="en-US" dirty="0"/>
              <a:t>服务器自动分配的，简化管理</a:t>
            </a:r>
            <a:r>
              <a:rPr lang="en-US" altLang="zh-CN" dirty="0"/>
              <a:t>2</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993223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r>
              <a:rPr lang="zh-CN" altLang="en-US" b="0" i="0" dirty="0">
                <a:solidFill>
                  <a:srgbClr val="1A2029"/>
                </a:solidFill>
                <a:effectLst/>
                <a:highlight>
                  <a:srgbClr val="FFFFFF"/>
                </a:highlight>
                <a:latin typeface="-apple-system"/>
              </a:rPr>
              <a:t>两个操作都是关于配置主机名和</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地址的映射，以便在网络上通过主机名来识别各个节点，而不是只能通过</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a:t>
            </a:r>
          </a:p>
          <a:p>
            <a:pPr algn="l" fontAlgn="base">
              <a:buFont typeface="+mj-lt"/>
              <a:buNone/>
            </a:pPr>
            <a:r>
              <a:rPr lang="zh-CN" altLang="en-US" b="0" i="0" dirty="0">
                <a:solidFill>
                  <a:srgbClr val="1A2029"/>
                </a:solidFill>
                <a:effectLst/>
                <a:highlight>
                  <a:srgbClr val="FFFFFF"/>
                </a:highlight>
                <a:latin typeface="-apple-system"/>
              </a:rPr>
              <a:t>在</a:t>
            </a:r>
            <a:r>
              <a:rPr lang="en-US" altLang="zh-CN" b="0" i="0" dirty="0">
                <a:solidFill>
                  <a:srgbClr val="1A2029"/>
                </a:solidFill>
                <a:effectLst/>
                <a:highlight>
                  <a:srgbClr val="FFFFFF"/>
                </a:highlight>
                <a:latin typeface="-apple-system"/>
              </a:rPr>
              <a:t>Windows</a:t>
            </a:r>
            <a:r>
              <a:rPr lang="zh-CN" altLang="en-US" b="0" i="0" dirty="0">
                <a:solidFill>
                  <a:srgbClr val="1A2029"/>
                </a:solidFill>
                <a:effectLst/>
                <a:highlight>
                  <a:srgbClr val="FFFFFF"/>
                </a:highlight>
                <a:latin typeface="-apple-system"/>
              </a:rPr>
              <a:t>系统中修改</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 </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文件是一个位于</a:t>
            </a:r>
            <a:r>
              <a:rPr lang="en-US" altLang="zh-CN" b="0" i="0" dirty="0">
                <a:solidFill>
                  <a:srgbClr val="1A2029"/>
                </a:solidFill>
                <a:effectLst/>
                <a:highlight>
                  <a:srgbClr val="FFFFFF"/>
                </a:highlight>
                <a:latin typeface="-apple-system"/>
              </a:rPr>
              <a:t>Windows</a:t>
            </a:r>
            <a:r>
              <a:rPr lang="zh-CN" altLang="en-US" b="0" i="0" dirty="0">
                <a:solidFill>
                  <a:srgbClr val="1A2029"/>
                </a:solidFill>
                <a:effectLst/>
                <a:highlight>
                  <a:srgbClr val="FFFFFF"/>
                </a:highlight>
                <a:latin typeface="-apple-system"/>
              </a:rPr>
              <a:t>系统中的文本文件，它用于将主机名映射到对应的</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a:t>
            </a:r>
            <a:endParaRPr lang="en-US" altLang="zh-CN" b="0" i="0" dirty="0">
              <a:solidFill>
                <a:srgbClr val="1A2029"/>
              </a:solidFill>
              <a:effectLst/>
              <a:highlight>
                <a:srgbClr val="FFFFFF"/>
              </a:highlight>
              <a:latin typeface="-apple-system"/>
            </a:endParaRPr>
          </a:p>
          <a:p>
            <a:pPr algn="l" fontAlgn="base">
              <a:buFont typeface="+mj-lt"/>
              <a:buNone/>
            </a:pPr>
            <a:r>
              <a:rPr lang="zh-CN" altLang="en-US" b="0" i="0" dirty="0">
                <a:solidFill>
                  <a:srgbClr val="1A2029"/>
                </a:solidFill>
                <a:effectLst/>
                <a:highlight>
                  <a:srgbClr val="FFFFFF"/>
                </a:highlight>
                <a:latin typeface="-apple-system"/>
              </a:rPr>
              <a:t>这意味着当你在</a:t>
            </a:r>
            <a:r>
              <a:rPr lang="en-US" altLang="zh-CN" b="0" i="0" dirty="0">
                <a:solidFill>
                  <a:srgbClr val="1A2029"/>
                </a:solidFill>
                <a:effectLst/>
                <a:highlight>
                  <a:srgbClr val="FFFFFF"/>
                </a:highlight>
                <a:latin typeface="-apple-system"/>
              </a:rPr>
              <a:t>Windows</a:t>
            </a:r>
            <a:r>
              <a:rPr lang="zh-CN" altLang="en-US" b="0" i="0" dirty="0">
                <a:solidFill>
                  <a:srgbClr val="1A2029"/>
                </a:solidFill>
                <a:effectLst/>
                <a:highlight>
                  <a:srgbClr val="FFFFFF"/>
                </a:highlight>
                <a:latin typeface="-apple-system"/>
              </a:rPr>
              <a:t>系统上尝试访问</a:t>
            </a:r>
            <a:r>
              <a:rPr lang="en-US" altLang="zh-CN" b="0" i="0" dirty="0">
                <a:solidFill>
                  <a:srgbClr val="1A2029"/>
                </a:solidFill>
                <a:effectLst/>
                <a:highlight>
                  <a:srgbClr val="FFFFFF"/>
                </a:highlight>
                <a:latin typeface="-apple-system"/>
              </a:rPr>
              <a:t>node1</a:t>
            </a:r>
            <a:r>
              <a:rPr lang="zh-CN" altLang="en-US" b="0" i="0" dirty="0">
                <a:solidFill>
                  <a:srgbClr val="1A2029"/>
                </a:solidFill>
                <a:effectLst/>
                <a:highlight>
                  <a:srgbClr val="FFFFFF"/>
                </a:highlight>
                <a:latin typeface="-apple-system"/>
              </a:rPr>
              <a:t>、</a:t>
            </a:r>
            <a:r>
              <a:rPr lang="en-US" altLang="zh-CN" b="0" i="0" dirty="0">
                <a:solidFill>
                  <a:srgbClr val="1A2029"/>
                </a:solidFill>
                <a:effectLst/>
                <a:highlight>
                  <a:srgbClr val="FFFFFF"/>
                </a:highlight>
                <a:latin typeface="-apple-system"/>
              </a:rPr>
              <a:t>node2</a:t>
            </a:r>
            <a:r>
              <a:rPr lang="zh-CN" altLang="en-US" b="0" i="0" dirty="0">
                <a:solidFill>
                  <a:srgbClr val="1A2029"/>
                </a:solidFill>
                <a:effectLst/>
                <a:highlight>
                  <a:srgbClr val="FFFFFF"/>
                </a:highlight>
                <a:latin typeface="-apple-system"/>
              </a:rPr>
              <a:t>或</a:t>
            </a:r>
            <a:r>
              <a:rPr lang="en-US" altLang="zh-CN" b="0" i="0" dirty="0">
                <a:solidFill>
                  <a:srgbClr val="1A2029"/>
                </a:solidFill>
                <a:effectLst/>
                <a:highlight>
                  <a:srgbClr val="FFFFFF"/>
                </a:highlight>
                <a:latin typeface="-apple-system"/>
              </a:rPr>
              <a:t>node3</a:t>
            </a:r>
            <a:r>
              <a:rPr lang="zh-CN" altLang="en-US" b="0" i="0" dirty="0">
                <a:solidFill>
                  <a:srgbClr val="1A2029"/>
                </a:solidFill>
                <a:effectLst/>
                <a:highlight>
                  <a:srgbClr val="FFFFFF"/>
                </a:highlight>
                <a:latin typeface="-apple-system"/>
              </a:rPr>
              <a:t>时，系统会自动将它们解析为对应的</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地址。这对于</a:t>
            </a:r>
            <a:r>
              <a:rPr lang="en-US" altLang="zh-CN" b="0" i="0" dirty="0">
                <a:solidFill>
                  <a:srgbClr val="1A2029"/>
                </a:solidFill>
                <a:effectLst/>
                <a:highlight>
                  <a:srgbClr val="FFFFFF"/>
                </a:highlight>
                <a:latin typeface="-apple-system"/>
              </a:rPr>
              <a:t>Hadoop</a:t>
            </a:r>
            <a:r>
              <a:rPr lang="zh-CN" altLang="en-US" b="0" i="0" dirty="0">
                <a:solidFill>
                  <a:srgbClr val="1A2029"/>
                </a:solidFill>
                <a:effectLst/>
                <a:highlight>
                  <a:srgbClr val="FFFFFF"/>
                </a:highlight>
                <a:latin typeface="-apple-system"/>
              </a:rPr>
              <a:t>集群来说很重要，因为在集群内部通信时，通常使用主机名而不是</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a:t>
            </a:r>
          </a:p>
          <a:p>
            <a:pPr algn="l" fontAlgn="base">
              <a:buFont typeface="+mj-lt"/>
              <a:buNone/>
            </a:pPr>
            <a:r>
              <a:rPr lang="zh-CN" altLang="en-US" b="0" i="0" dirty="0">
                <a:solidFill>
                  <a:srgbClr val="1A2029"/>
                </a:solidFill>
                <a:effectLst/>
                <a:highlight>
                  <a:srgbClr val="FFFFFF"/>
                </a:highlight>
                <a:latin typeface="-apple-system"/>
              </a:rPr>
              <a:t>在</a:t>
            </a:r>
            <a:r>
              <a:rPr lang="en-US" altLang="zh-CN" b="0" i="0" dirty="0">
                <a:solidFill>
                  <a:srgbClr val="1A2029"/>
                </a:solidFill>
                <a:effectLst/>
                <a:highlight>
                  <a:srgbClr val="FFFFFF"/>
                </a:highlight>
                <a:latin typeface="-apple-system"/>
              </a:rPr>
              <a:t>3</a:t>
            </a:r>
            <a:r>
              <a:rPr lang="zh-CN" altLang="en-US" b="0" i="0" dirty="0">
                <a:solidFill>
                  <a:srgbClr val="1A2029"/>
                </a:solidFill>
                <a:effectLst/>
                <a:highlight>
                  <a:srgbClr val="FFFFFF"/>
                </a:highlight>
                <a:latin typeface="-apple-system"/>
              </a:rPr>
              <a:t>台</a:t>
            </a:r>
            <a:r>
              <a:rPr lang="en-US" altLang="zh-CN" b="0" i="0" dirty="0">
                <a:solidFill>
                  <a:srgbClr val="1A2029"/>
                </a:solidFill>
                <a:effectLst/>
                <a:highlight>
                  <a:srgbClr val="FFFFFF"/>
                </a:highlight>
                <a:latin typeface="-apple-system"/>
              </a:rPr>
              <a:t>Linux</a:t>
            </a:r>
            <a:r>
              <a:rPr lang="zh-CN" altLang="en-US" b="0" i="0" dirty="0">
                <a:solidFill>
                  <a:srgbClr val="1A2029"/>
                </a:solidFill>
                <a:effectLst/>
                <a:highlight>
                  <a:srgbClr val="FFFFFF"/>
                </a:highlight>
                <a:latin typeface="-apple-system"/>
              </a:rPr>
              <a:t>的</a:t>
            </a:r>
            <a:r>
              <a:rPr lang="en-US" altLang="zh-CN" b="0" i="0" dirty="0">
                <a:solidFill>
                  <a:srgbClr val="1A2029"/>
                </a:solidFill>
                <a:effectLst/>
                <a:highlight>
                  <a:srgbClr val="FFFFFF"/>
                </a:highlight>
                <a:latin typeface="-apple-system"/>
              </a:rPr>
              <a:t>/</a:t>
            </a:r>
            <a:r>
              <a:rPr lang="en-US" altLang="zh-CN" b="0" i="0" dirty="0" err="1">
                <a:solidFill>
                  <a:srgbClr val="1A2029"/>
                </a:solidFill>
                <a:effectLst/>
                <a:highlight>
                  <a:srgbClr val="FFFFFF"/>
                </a:highlight>
                <a:latin typeface="-apple-system"/>
              </a:rPr>
              <a:t>etc</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文件中添加内容： 类似地，</a:t>
            </a:r>
            <a:r>
              <a:rPr lang="en-US" altLang="zh-CN" b="0" i="0" dirty="0">
                <a:solidFill>
                  <a:srgbClr val="1A2029"/>
                </a:solidFill>
                <a:effectLst/>
                <a:highlight>
                  <a:srgbClr val="FFFFFF"/>
                </a:highlight>
                <a:latin typeface="-apple-system"/>
              </a:rPr>
              <a:t>Linux</a:t>
            </a:r>
            <a:r>
              <a:rPr lang="zh-CN" altLang="en-US" b="0" i="0" dirty="0">
                <a:solidFill>
                  <a:srgbClr val="1A2029"/>
                </a:solidFill>
                <a:effectLst/>
                <a:highlight>
                  <a:srgbClr val="FFFFFF"/>
                </a:highlight>
                <a:latin typeface="-apple-system"/>
              </a:rPr>
              <a:t>系统中的</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文件也用于将主机名映射到</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地址。在每台</a:t>
            </a:r>
            <a:r>
              <a:rPr lang="en-US" altLang="zh-CN" b="0" i="0" dirty="0">
                <a:solidFill>
                  <a:srgbClr val="1A2029"/>
                </a:solidFill>
                <a:effectLst/>
                <a:highlight>
                  <a:srgbClr val="FFFFFF"/>
                </a:highlight>
                <a:latin typeface="-apple-system"/>
              </a:rPr>
              <a:t>Linux</a:t>
            </a:r>
            <a:r>
              <a:rPr lang="zh-CN" altLang="en-US" b="0" i="0" dirty="0">
                <a:solidFill>
                  <a:srgbClr val="1A2029"/>
                </a:solidFill>
                <a:effectLst/>
                <a:highlight>
                  <a:srgbClr val="FFFFFF"/>
                </a:highlight>
                <a:latin typeface="-apple-system"/>
              </a:rPr>
              <a:t>虚拟机的</a:t>
            </a:r>
            <a:r>
              <a:rPr lang="en-US" altLang="zh-CN" b="0" i="0" dirty="0">
                <a:solidFill>
                  <a:srgbClr val="1A2029"/>
                </a:solidFill>
                <a:effectLst/>
                <a:highlight>
                  <a:srgbClr val="FFFFFF"/>
                </a:highlight>
                <a:latin typeface="-apple-system"/>
              </a:rPr>
              <a:t>/</a:t>
            </a:r>
            <a:r>
              <a:rPr lang="en-US" altLang="zh-CN" b="0" i="0" dirty="0" err="1">
                <a:solidFill>
                  <a:srgbClr val="1A2029"/>
                </a:solidFill>
                <a:effectLst/>
                <a:highlight>
                  <a:srgbClr val="FFFFFF"/>
                </a:highlight>
                <a:latin typeface="-apple-system"/>
              </a:rPr>
              <a:t>etc</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文件中添加上述内容，可以确保在这些机器上，你同样可以通过主机名来访问集群中的其他节点。</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30647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582943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216871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hasCustomPrompt="1"/>
          </p:nvPr>
        </p:nvSpPr>
        <p:spPr>
          <a:xfrm>
            <a:off x="838200" y="2244725"/>
            <a:ext cx="10541000" cy="1158875"/>
          </a:xfrm>
          <a:prstGeom prst="rect">
            <a:avLst/>
          </a:prstGeom>
        </p:spPr>
        <p:txBody>
          <a:bodyPr anchor="ctr"/>
          <a:lstStyle>
            <a:lvl1pPr algn="ctr">
              <a:defRPr sz="72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主标题</a:t>
            </a:r>
          </a:p>
        </p:txBody>
      </p:sp>
      <p:sp>
        <p:nvSpPr>
          <p:cNvPr id="8"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副标题内容，如若没有可以删除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9"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5231904" y="2768759"/>
            <a:ext cx="6725920" cy="548322"/>
          </a:xfrm>
          <a:prstGeom prst="rect">
            <a:avLst/>
          </a:prstGeom>
        </p:spPr>
        <p:txBody>
          <a:bodyPr anchor="ctr">
            <a:normAutofit/>
          </a:bodyPr>
          <a:lstStyle>
            <a:lvl1pPr algn="ctr">
              <a:defRPr sz="3600" b="0" i="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9"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8"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806306" y="968974"/>
            <a:ext cx="1228476" cy="528956"/>
            <a:chOff x="852891" y="1026849"/>
            <a:chExt cx="1228476" cy="528956"/>
          </a:xfrm>
        </p:grpSpPr>
        <p:sp>
          <p:nvSpPr>
            <p:cNvPr id="8" name="矩形 7"/>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0" name="图形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1"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案例</a:t>
              </a:r>
            </a:p>
          </p:txBody>
        </p:sp>
      </p:grpSp>
      <p:sp>
        <p:nvSpPr>
          <p:cNvPr id="12"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3"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p:cNvGrpSpPr/>
          <p:nvPr userDrawn="1"/>
        </p:nvGrpSpPr>
        <p:grpSpPr>
          <a:xfrm>
            <a:off x="806306" y="968974"/>
            <a:ext cx="1228476" cy="528956"/>
            <a:chOff x="852891" y="1026849"/>
            <a:chExt cx="1228476" cy="528956"/>
          </a:xfrm>
        </p:grpSpPr>
        <p:sp>
          <p:nvSpPr>
            <p:cNvPr id="9" name="矩形 8"/>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六边形 9"/>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1"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2"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步骤</a:t>
              </a:r>
            </a:p>
          </p:txBody>
        </p:sp>
      </p:grpSp>
      <p:sp>
        <p:nvSpPr>
          <p:cNvPr id="13"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4"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grpSp>
        <p:nvGrpSpPr>
          <p:cNvPr id="10" name="组合 9"/>
          <p:cNvGrpSpPr/>
          <p:nvPr userDrawn="1"/>
        </p:nvGrpSpPr>
        <p:grpSpPr>
          <a:xfrm>
            <a:off x="806306" y="968974"/>
            <a:ext cx="1228476" cy="528956"/>
            <a:chOff x="852891" y="1026849"/>
            <a:chExt cx="1228476" cy="528956"/>
          </a:xfrm>
        </p:grpSpPr>
        <p:sp>
          <p:nvSpPr>
            <p:cNvPr id="11" name="矩形 10"/>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六边形 11"/>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3" name="图形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4"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练习</a:t>
              </a:r>
            </a:p>
          </p:txBody>
        </p:sp>
      </p:grpSp>
      <p:sp>
        <p:nvSpPr>
          <p:cNvPr id="15"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6"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13" name="组合 12"/>
          <p:cNvGrpSpPr/>
          <p:nvPr userDrawn="1"/>
        </p:nvGrpSpPr>
        <p:grpSpPr>
          <a:xfrm>
            <a:off x="806306" y="968974"/>
            <a:ext cx="1228476" cy="528956"/>
            <a:chOff x="852891" y="1026849"/>
            <a:chExt cx="1228476" cy="528956"/>
          </a:xfrm>
        </p:grpSpPr>
        <p:sp>
          <p:nvSpPr>
            <p:cNvPr id="14" name="矩形 13"/>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6" name="图形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7"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互动</a:t>
              </a:r>
            </a:p>
          </p:txBody>
        </p:sp>
      </p:grpSp>
      <p:sp>
        <p:nvSpPr>
          <p:cNvPr id="18"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9"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2" name="组合 11"/>
          <p:cNvGrpSpPr/>
          <p:nvPr userDrawn="1"/>
        </p:nvGrpSpPr>
        <p:grpSpPr>
          <a:xfrm>
            <a:off x="806306" y="968974"/>
            <a:ext cx="1228476" cy="528956"/>
            <a:chOff x="852891" y="1026849"/>
            <a:chExt cx="1228476" cy="528956"/>
          </a:xfrm>
        </p:grpSpPr>
        <p:sp>
          <p:nvSpPr>
            <p:cNvPr id="13" name="矩形 12"/>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5" name="图形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6"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拓展</a:t>
              </a:r>
            </a:p>
          </p:txBody>
        </p:sp>
      </p:grpSp>
      <p:sp>
        <p:nvSpPr>
          <p:cNvPr id="17"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8"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8" name="六边形 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六边形 8"/>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1"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12" name="六边形 11"/>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六边形 12"/>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六边形 14"/>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7"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8"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7" name="矩形 6"/>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8"/>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矩形 10"/>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矩形 11"/>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4"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15" name="矩形 1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5015880" y="908720"/>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9"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10" name="组合 9"/>
          <p:cNvGrpSpPr/>
          <p:nvPr userDrawn="1"/>
        </p:nvGrpSpPr>
        <p:grpSpPr>
          <a:xfrm>
            <a:off x="710880" y="1928702"/>
            <a:ext cx="3587349" cy="3036721"/>
            <a:chOff x="864135" y="2246295"/>
            <a:chExt cx="3587349" cy="3036721"/>
          </a:xfrm>
        </p:grpSpPr>
        <p:sp>
          <p:nvSpPr>
            <p:cNvPr id="11" name="椭圆 10"/>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2" name="椭圆 11"/>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椭圆 12"/>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椭圆 13"/>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椭圆 14"/>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椭圆 15"/>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2024/6/20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799856" y="404664"/>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10.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sv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2.png"/><Relationship Id="rId5" Type="http://schemas.openxmlformats.org/officeDocument/2006/relationships/theme" Target="../theme/theme11.xml"/><Relationship Id="rId4" Type="http://schemas.openxmlformats.org/officeDocument/2006/relationships/slideLayout" Target="../slideLayouts/slideLayout52.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55.xml"/><Relationship Id="rId7" Type="http://schemas.openxmlformats.org/officeDocument/2006/relationships/image" Target="../media/image2.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2.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60.xml"/><Relationship Id="rId7" Type="http://schemas.openxmlformats.org/officeDocument/2006/relationships/image" Target="../media/image2.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1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65.xml"/><Relationship Id="rId7" Type="http://schemas.openxmlformats.org/officeDocument/2006/relationships/image" Target="../media/image2.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14.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0.xml"/><Relationship Id="rId7" Type="http://schemas.openxmlformats.org/officeDocument/2006/relationships/image" Target="../media/image2.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15.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5.xml"/><Relationship Id="rId7" Type="http://schemas.openxmlformats.org/officeDocument/2006/relationships/image" Target="../media/image2.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theme" Target="../theme/theme16.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image" Target="../media/image3.svg"/><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2.png"/><Relationship Id="rId5" Type="http://schemas.openxmlformats.org/officeDocument/2006/relationships/theme" Target="../theme/theme17.xml"/><Relationship Id="rId4" Type="http://schemas.openxmlformats.org/officeDocument/2006/relationships/slideLayout" Target="../slideLayouts/slideLayout81.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3.sv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2.png"/><Relationship Id="rId5" Type="http://schemas.openxmlformats.org/officeDocument/2006/relationships/theme" Target="../theme/theme18.xml"/><Relationship Id="rId4" Type="http://schemas.openxmlformats.org/officeDocument/2006/relationships/slideLayout" Target="../slideLayouts/slideLayout85.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9.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19"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六边形 19"/>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六边形 20"/>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六边形 21"/>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六边形 22"/>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5" name="六边形 24"/>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6" name="六边形 25"/>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7"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2126595" y="2260317"/>
            <a:ext cx="2280944" cy="1168683"/>
            <a:chOff x="1984355" y="1223746"/>
            <a:chExt cx="2280944" cy="1168683"/>
          </a:xfrm>
        </p:grpSpPr>
        <p:sp>
          <p:nvSpPr>
            <p:cNvPr id="10" name="文本框 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目录</a:t>
              </a:r>
            </a:p>
          </p:txBody>
        </p:sp>
        <p:sp>
          <p:nvSpPr>
            <p:cNvPr id="11" name="文本框 1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Contents</a:t>
              </a:r>
              <a:endParaRPr lang="zh-CN" altLang="en-US" sz="28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六边形 12"/>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4" name="六边形 13"/>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椭圆 6"/>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9"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文本框 9"/>
          <p:cNvSpPr txBox="1"/>
          <p:nvPr userDrawn="1"/>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阿里巴巴普惠体" panose="00020600040101010101" pitchFamily="18" charset="-122"/>
                <a:ea typeface="阿里巴巴普惠体" panose="00020600040101010101" pitchFamily="18" charset="-122"/>
                <a:cs typeface="阿里巴巴普惠体" panose="00020600040101010101" pitchFamily="18" charset="-122"/>
              </a:rPr>
              <a:t>学习目标</a:t>
            </a:r>
          </a:p>
        </p:txBody>
      </p:sp>
      <p:sp>
        <p:nvSpPr>
          <p:cNvPr id="11" name="文本框 10"/>
          <p:cNvSpPr txBox="1"/>
          <p:nvPr userDrawn="1"/>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Learning</a:t>
            </a:r>
            <a:r>
              <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en-US" altLang="zh-CN"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Objectives</a:t>
            </a:r>
            <a:endParaRPr lang="zh-CN" altLang="en-US" sz="2100" dirty="0">
              <a:solidFill>
                <a:schemeClr val="bg1">
                  <a:lumMod val="8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2" name="直接连接符 2"/>
          <p:cNvCxnSpPr/>
          <p:nvPr userDrawn="1"/>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28" name="矩形 27"/>
          <p:cNvSpPr/>
          <p:nvPr userDrawn="1"/>
        </p:nvSpPr>
        <p:spPr>
          <a:xfrm>
            <a:off x="4504267" y="260138"/>
            <a:ext cx="7687727" cy="414020"/>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pitchFamily="18" charset="-122"/>
              </a:rPr>
              <a:t>多一句没有，少一句不行，用更短时间，教会更实用的技术！</a:t>
            </a:r>
          </a:p>
        </p:txBody>
      </p:sp>
      <p:sp>
        <p:nvSpPr>
          <p:cNvPr id="29" name="矩形 28"/>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4" name="矩形 33"/>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35"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36" name="矩形 35"/>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pitchFamily="18" charset="-122"/>
              </a:rPr>
              <a:t>高级软件人才培训专家</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14.xml"/><Relationship Id="rId1" Type="http://schemas.openxmlformats.org/officeDocument/2006/relationships/tags" Target="../tags/tag88.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73.png"/><Relationship Id="rId4" Type="http://schemas.openxmlformats.org/officeDocument/2006/relationships/image" Target="../media/image172.png"/></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4.xml"/><Relationship Id="rId1" Type="http://schemas.openxmlformats.org/officeDocument/2006/relationships/tags" Target="../tags/tag9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4.xml"/><Relationship Id="rId1" Type="http://schemas.openxmlformats.org/officeDocument/2006/relationships/tags" Target="../tags/tag9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77.png"/><Relationship Id="rId4" Type="http://schemas.openxmlformats.org/officeDocument/2006/relationships/image" Target="../media/image176.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9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image" Target="../media/image25.png"/><Relationship Id="rId2" Type="http://schemas.openxmlformats.org/officeDocument/2006/relationships/slideLayout" Target="../slideLayouts/slideLayout25.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ags" Target="../tags/tag2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slideLayout" Target="../slideLayouts/slideLayout25.xml"/><Relationship Id="rId1" Type="http://schemas.openxmlformats.org/officeDocument/2006/relationships/tags" Target="../tags/tag2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26.xml"/><Relationship Id="rId5" Type="http://schemas.openxmlformats.org/officeDocument/2006/relationships/image" Target="../media/image65.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69.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13.png"/><Relationship Id="rId4" Type="http://schemas.openxmlformats.org/officeDocument/2006/relationships/tags" Target="../tags/tag5.xml"/><Relationship Id="rId9" Type="http://schemas.openxmlformats.org/officeDocument/2006/relationships/image" Target="../media/image1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4.xml"/><Relationship Id="rId1" Type="http://schemas.openxmlformats.org/officeDocument/2006/relationships/tags" Target="../tags/tag30.xml"/><Relationship Id="rId5" Type="http://schemas.openxmlformats.org/officeDocument/2006/relationships/image" Target="../media/image98.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4.xml"/><Relationship Id="rId1" Type="http://schemas.openxmlformats.org/officeDocument/2006/relationships/tags" Target="../tags/tag31.xml"/><Relationship Id="rId5" Type="http://schemas.openxmlformats.org/officeDocument/2006/relationships/image" Target="../media/image98.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slideLayout" Target="../slideLayouts/slideLayout14.xml"/><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0.png"/><Relationship Id="rId5" Type="http://schemas.openxmlformats.org/officeDocument/2006/relationships/slideLayout" Target="../slideLayouts/slideLayout5.xml"/><Relationship Id="rId4" Type="http://schemas.openxmlformats.org/officeDocument/2006/relationships/tags" Target="../tags/tag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116.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1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slideLayout" Target="../slideLayouts/slideLayout14.xml"/><Relationship Id="rId5" Type="http://schemas.openxmlformats.org/officeDocument/2006/relationships/tags" Target="../tags/tag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tags" Target="../tags/tag13.xml"/><Relationship Id="rId7" Type="http://schemas.openxmlformats.org/officeDocument/2006/relationships/slideLayout" Target="../slideLayouts/slideLayout31.xml"/><Relationship Id="rId12" Type="http://schemas.openxmlformats.org/officeDocument/2006/relationships/image" Target="../media/image1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7.png"/><Relationship Id="rId5" Type="http://schemas.openxmlformats.org/officeDocument/2006/relationships/tags" Target="../tags/tag15.xml"/><Relationship Id="rId10" Type="http://schemas.openxmlformats.org/officeDocument/2006/relationships/image" Target="../media/image16.svg"/><Relationship Id="rId4" Type="http://schemas.openxmlformats.org/officeDocument/2006/relationships/tags" Target="../tags/tag14.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4.xml"/><Relationship Id="rId1" Type="http://schemas.openxmlformats.org/officeDocument/2006/relationships/tags" Target="../tags/tag46.xml"/><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4.xml"/><Relationship Id="rId1" Type="http://schemas.openxmlformats.org/officeDocument/2006/relationships/tags" Target="../tags/tag47.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14.xml"/><Relationship Id="rId1" Type="http://schemas.openxmlformats.org/officeDocument/2006/relationships/tags" Target="../tags/tag48.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14.xml"/><Relationship Id="rId1" Type="http://schemas.openxmlformats.org/officeDocument/2006/relationships/tags" Target="../tags/tag49.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14.xml"/><Relationship Id="rId1" Type="http://schemas.openxmlformats.org/officeDocument/2006/relationships/tags" Target="../tags/tag50.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tags" Target="../tags/tag19.xml"/><Relationship Id="rId7" Type="http://schemas.openxmlformats.org/officeDocument/2006/relationships/slideLayout" Target="../slideLayouts/slideLayout31.xml"/><Relationship Id="rId12" Type="http://schemas.openxmlformats.org/officeDocument/2006/relationships/image" Target="../media/image1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7.png"/><Relationship Id="rId5" Type="http://schemas.openxmlformats.org/officeDocument/2006/relationships/tags" Target="../tags/tag21.xml"/><Relationship Id="rId10" Type="http://schemas.openxmlformats.org/officeDocument/2006/relationships/image" Target="../media/image16.svg"/><Relationship Id="rId4" Type="http://schemas.openxmlformats.org/officeDocument/2006/relationships/tags" Target="../tags/tag20.xml"/><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14.xml"/><Relationship Id="rId1" Type="http://schemas.openxmlformats.org/officeDocument/2006/relationships/tags" Target="../tags/tag55.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14.xml"/><Relationship Id="rId1" Type="http://schemas.openxmlformats.org/officeDocument/2006/relationships/tags" Target="../tags/tag56.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14.xml"/><Relationship Id="rId1" Type="http://schemas.openxmlformats.org/officeDocument/2006/relationships/tags" Target="../tags/tag61.xml"/><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14.xml"/><Relationship Id="rId1" Type="http://schemas.openxmlformats.org/officeDocument/2006/relationships/tags" Target="../tags/tag66.xml"/><Relationship Id="rId4" Type="http://schemas.openxmlformats.org/officeDocument/2006/relationships/image" Target="../media/image149.png"/></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14.xml"/><Relationship Id="rId1" Type="http://schemas.openxmlformats.org/officeDocument/2006/relationships/tags" Target="../tags/tag67.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14.xml"/><Relationship Id="rId1" Type="http://schemas.openxmlformats.org/officeDocument/2006/relationships/tags" Target="../tags/tag68.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14.xml"/><Relationship Id="rId1" Type="http://schemas.openxmlformats.org/officeDocument/2006/relationships/tags" Target="../tags/tag69.xml"/></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4.xml"/><Relationship Id="rId1" Type="http://schemas.openxmlformats.org/officeDocument/2006/relationships/tags" Target="../tags/tag7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155.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4.xml"/><Relationship Id="rId1" Type="http://schemas.openxmlformats.org/officeDocument/2006/relationships/tags" Target="../tags/tag73.xm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14.xml"/><Relationship Id="rId1" Type="http://schemas.openxmlformats.org/officeDocument/2006/relationships/tags" Target="../tags/tag7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159.png"/><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14.xml"/><Relationship Id="rId1" Type="http://schemas.openxmlformats.org/officeDocument/2006/relationships/tags" Target="../tags/tag7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14.xml"/><Relationship Id="rId1" Type="http://schemas.openxmlformats.org/officeDocument/2006/relationships/tags" Target="../tags/tag78.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Layout" Target="../slideLayouts/slideLayout14.xml"/><Relationship Id="rId1" Type="http://schemas.openxmlformats.org/officeDocument/2006/relationships/tags" Target="../tags/tag79.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63.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65.png"/><Relationship Id="rId4" Type="http://schemas.openxmlformats.org/officeDocument/2006/relationships/image" Target="../media/image164.png"/></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14.xml"/><Relationship Id="rId1" Type="http://schemas.openxmlformats.org/officeDocument/2006/relationships/tags" Target="../tags/tag85.xml"/><Relationship Id="rId5" Type="http://schemas.openxmlformats.org/officeDocument/2006/relationships/image" Target="../media/image168.png"/><Relationship Id="rId4" Type="http://schemas.openxmlformats.org/officeDocument/2006/relationships/image" Target="../media/image167.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170.png"/><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49805" y="3063240"/>
            <a:ext cx="7691755" cy="521970"/>
          </a:xfrm>
          <a:prstGeom prst="rect">
            <a:avLst/>
          </a:prstGeom>
          <a:noFill/>
        </p:spPr>
        <p:txBody>
          <a:bodyPr wrap="square" rtlCol="0">
            <a:spAutoFit/>
          </a:bodyPr>
          <a:lstStyle/>
          <a:p>
            <a:pPr algn="ctr"/>
            <a:r>
              <a:rPr lang="zh-CN" sz="2800">
                <a:solidFill>
                  <a:srgbClr val="92D050"/>
                </a:solidFill>
                <a:latin typeface="字语坊腹黑体" panose="02000503000000000000" charset="-122"/>
                <a:ea typeface="字语坊腹黑体" panose="02000503000000000000" charset="-122"/>
                <a:cs typeface="字语坊腹黑体" panose="02000503000000000000" charset="-122"/>
                <a:sym typeface="字语坊腹黑体" panose="02000503000000000000" charset="-122"/>
              </a:rPr>
              <a:t>准备虚拟机、云平台之上的</a:t>
            </a:r>
            <a:r>
              <a:rPr lang="en-US" altLang="zh-CN" sz="2800">
                <a:solidFill>
                  <a:srgbClr val="92D050"/>
                </a:solidFill>
                <a:latin typeface="字语坊腹黑体" panose="02000503000000000000" charset="-122"/>
                <a:ea typeface="字语坊腹黑体" panose="02000503000000000000" charset="-122"/>
                <a:cs typeface="字语坊腹黑体" panose="02000503000000000000" charset="-122"/>
                <a:sym typeface="字语坊腹黑体" panose="02000503000000000000" charset="-122"/>
              </a:rPr>
              <a:t>Linux</a:t>
            </a:r>
            <a:r>
              <a:rPr lang="zh-CN" altLang="en-US" sz="2800">
                <a:solidFill>
                  <a:srgbClr val="92D050"/>
                </a:solidFill>
                <a:latin typeface="字语坊腹黑体" panose="02000503000000000000" charset="-122"/>
                <a:ea typeface="字语坊腹黑体" panose="02000503000000000000" charset="-122"/>
                <a:cs typeface="字语坊腹黑体" panose="02000503000000000000" charset="-122"/>
                <a:sym typeface="字语坊腹黑体" panose="02000503000000000000" charset="-122"/>
              </a:rPr>
              <a:t>操作系统环境</a:t>
            </a:r>
          </a:p>
        </p:txBody>
      </p:sp>
      <p:pic>
        <p:nvPicPr>
          <p:cNvPr id="4" name="图片 3" descr="01 (140)"/>
          <p:cNvPicPr>
            <a:picLocks noChangeAspect="1"/>
          </p:cNvPicPr>
          <p:nvPr/>
        </p:nvPicPr>
        <p:blipFill>
          <a:blip r:embed="rId2"/>
          <a:stretch>
            <a:fillRect/>
          </a:stretch>
        </p:blipFill>
        <p:spPr>
          <a:xfrm>
            <a:off x="5506720" y="4218305"/>
            <a:ext cx="1179195" cy="1179195"/>
          </a:xfrm>
          <a:prstGeom prst="rect">
            <a:avLst/>
          </a:prstGeom>
        </p:spPr>
      </p:pic>
      <p:sp>
        <p:nvSpPr>
          <p:cNvPr id="6" name="标题 5"/>
          <p:cNvSpPr>
            <a:spLocks noGrp="1"/>
          </p:cNvSpPr>
          <p:nvPr>
            <p:ph type="title" idx="4294967295"/>
          </p:nvPr>
        </p:nvSpPr>
        <p:spPr>
          <a:xfrm>
            <a:off x="839470" y="2158365"/>
            <a:ext cx="10541000" cy="702945"/>
          </a:xfrm>
        </p:spPr>
        <p:txBody>
          <a:bodyPr/>
          <a:lstStyle/>
          <a:p>
            <a:pPr algn="ctr"/>
            <a:r>
              <a:rPr lang="zh-CN" altLang="en-US" sz="4400" dirty="0">
                <a:solidFill>
                  <a:schemeClr val="tx1">
                    <a:lumMod val="75000"/>
                    <a:lumOff val="25000"/>
                  </a:schemeClr>
                </a:solidFill>
                <a:latin typeface="阿里巴巴普惠体" panose="00020600040101010101" pitchFamily="18" charset="-122"/>
                <a:ea typeface="阿里巴巴普惠体" panose="00020600040101010101" pitchFamily="18" charset="-122"/>
              </a:rPr>
              <a:t>前置章节</a:t>
            </a:r>
            <a:r>
              <a:rPr lang="en-US" altLang="zh-CN" sz="4400" dirty="0">
                <a:solidFill>
                  <a:schemeClr val="accent1"/>
                </a:solidFill>
                <a:latin typeface="阿里巴巴普惠体" panose="00020600040101010101" pitchFamily="18" charset="-122"/>
                <a:ea typeface="阿里巴巴普惠体" panose="00020600040101010101" pitchFamily="18" charset="-122"/>
              </a:rPr>
              <a:t> </a:t>
            </a:r>
            <a:r>
              <a:rPr lang="en-US" altLang="zh-CN" sz="4400" dirty="0">
                <a:solidFill>
                  <a:schemeClr val="tx1">
                    <a:lumMod val="75000"/>
                    <a:lumOff val="25000"/>
                  </a:schemeClr>
                </a:solidFill>
                <a:latin typeface="阿里巴巴普惠体" panose="00020600040101010101" pitchFamily="18" charset="-122"/>
                <a:ea typeface="阿里巴巴普惠体" panose="00020600040101010101" pitchFamily="18" charset="-122"/>
              </a:rPr>
              <a:t>-</a:t>
            </a:r>
            <a:r>
              <a:rPr lang="en-US" altLang="zh-CN" sz="4400" dirty="0">
                <a:solidFill>
                  <a:schemeClr val="accent1"/>
                </a:solidFill>
                <a:latin typeface="阿里巴巴普惠体" panose="00020600040101010101" pitchFamily="18" charset="-122"/>
                <a:ea typeface="阿里巴巴普惠体" panose="00020600040101010101" pitchFamily="18" charset="-122"/>
              </a:rPr>
              <a:t> </a:t>
            </a:r>
            <a:r>
              <a:rPr lang="zh-CN" altLang="en-US" sz="4400" dirty="0">
                <a:solidFill>
                  <a:schemeClr val="accent1"/>
                </a:solidFill>
                <a:latin typeface="阿里巴巴普惠体" panose="00020600040101010101" pitchFamily="18" charset="-122"/>
                <a:ea typeface="阿里巴巴普惠体" panose="00020600040101010101" pitchFamily="18" charset="-122"/>
              </a:rPr>
              <a:t>环</a:t>
            </a:r>
            <a:r>
              <a:rPr lang="zh-CN" altLang="en-US" sz="4400" dirty="0">
                <a:solidFill>
                  <a:schemeClr val="accent4"/>
                </a:solidFill>
                <a:latin typeface="阿里巴巴普惠体" panose="00020600040101010101" pitchFamily="18" charset="-122"/>
                <a:ea typeface="阿里巴巴普惠体" panose="00020600040101010101" pitchFamily="18" charset="-122"/>
              </a:rPr>
              <a:t>境</a:t>
            </a:r>
            <a:r>
              <a:rPr lang="zh-CN" altLang="en-US" sz="4400" dirty="0">
                <a:solidFill>
                  <a:schemeClr val="accent5"/>
                </a:solidFill>
                <a:latin typeface="阿里巴巴普惠体" panose="00020600040101010101" pitchFamily="18" charset="-122"/>
                <a:ea typeface="阿里巴巴普惠体" panose="00020600040101010101" pitchFamily="18" charset="-122"/>
              </a:rPr>
              <a:t>准</a:t>
            </a:r>
            <a:r>
              <a:rPr lang="zh-CN" altLang="en-US" sz="4400" dirty="0">
                <a:solidFill>
                  <a:schemeClr val="accent2"/>
                </a:solidFill>
                <a:latin typeface="阿里巴巴普惠体" panose="00020600040101010101" pitchFamily="18" charset="-122"/>
                <a:ea typeface="阿里巴巴普惠体" panose="00020600040101010101" pitchFamily="18" charset="-122"/>
              </a:rPr>
              <a:t>备</a:t>
            </a:r>
            <a:endParaRPr kumimoji="1" lang="zh-CN" altLang="en-US" sz="4400" dirty="0">
              <a:solidFill>
                <a:schemeClr val="accent2"/>
              </a:solidFill>
              <a:latin typeface="阿里巴巴普惠体" panose="00020600040101010101" pitchFamily="18" charset="-122"/>
              <a:ea typeface="阿里巴巴普惠体"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marL="342900" indent="-342900"/>
            <a:r>
              <a:rPr lang="zh-CN" sz="1600" dirty="0">
                <a:solidFill>
                  <a:srgbClr val="FF0000"/>
                </a:solidFill>
                <a:sym typeface="+mn-ea"/>
              </a:rPr>
              <a:t>掌握基于</a:t>
            </a:r>
            <a:r>
              <a:rPr lang="en-US" altLang="zh-CN" sz="1600" dirty="0">
                <a:solidFill>
                  <a:srgbClr val="FF0000"/>
                </a:solidFill>
                <a:sym typeface="+mn-ea"/>
              </a:rPr>
              <a:t>VMware</a:t>
            </a:r>
            <a:r>
              <a:rPr lang="zh-CN" altLang="en-US" sz="1600" dirty="0">
                <a:solidFill>
                  <a:srgbClr val="FF0000"/>
                </a:solidFill>
                <a:sym typeface="+mn-ea"/>
              </a:rPr>
              <a:t>创建</a:t>
            </a:r>
            <a:r>
              <a:rPr lang="en-US" altLang="zh-CN" sz="1600" dirty="0">
                <a:solidFill>
                  <a:srgbClr val="FF0000"/>
                </a:solidFill>
                <a:sym typeface="+mn-ea"/>
              </a:rPr>
              <a:t>Linux</a:t>
            </a:r>
            <a:r>
              <a:rPr lang="zh-CN" altLang="en-US" sz="1600" dirty="0">
                <a:solidFill>
                  <a:srgbClr val="FF0000"/>
                </a:solidFill>
                <a:sym typeface="+mn-ea"/>
              </a:rPr>
              <a:t>虚拟机</a:t>
            </a:r>
          </a:p>
          <a:p>
            <a:pPr marL="342900" indent="-342900"/>
            <a:r>
              <a:rPr lang="zh-CN" altLang="en-US" sz="1600" dirty="0">
                <a:solidFill>
                  <a:srgbClr val="FF0000"/>
                </a:solidFill>
                <a:sym typeface="+mn-ea"/>
              </a:rPr>
              <a:t>掌握基于</a:t>
            </a:r>
            <a:r>
              <a:rPr lang="en-US" altLang="zh-CN" sz="1600" dirty="0">
                <a:solidFill>
                  <a:srgbClr val="FF0000"/>
                </a:solidFill>
                <a:sym typeface="+mn-ea"/>
              </a:rPr>
              <a:t>VMware</a:t>
            </a:r>
            <a:r>
              <a:rPr lang="zh-CN" altLang="en-US" sz="1600" dirty="0">
                <a:solidFill>
                  <a:srgbClr val="FF0000"/>
                </a:solidFill>
                <a:sym typeface="+mn-ea"/>
              </a:rPr>
              <a:t>克隆多台</a:t>
            </a:r>
            <a:r>
              <a:rPr lang="en-US" altLang="zh-CN" sz="1600" dirty="0">
                <a:solidFill>
                  <a:srgbClr val="FF0000"/>
                </a:solidFill>
                <a:sym typeface="+mn-ea"/>
              </a:rPr>
              <a:t>Linux</a:t>
            </a:r>
            <a:r>
              <a:rPr lang="zh-CN" altLang="en-US" sz="1600" dirty="0">
                <a:solidFill>
                  <a:srgbClr val="FF0000"/>
                </a:solidFill>
                <a:sym typeface="+mn-ea"/>
              </a:rPr>
              <a:t>虚拟机</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创建安全组</a:t>
            </a:r>
            <a:endParaRPr lang="zh-CN" altLang="en-US"/>
          </a:p>
        </p:txBody>
      </p:sp>
      <p:sp>
        <p:nvSpPr>
          <p:cNvPr id="3" name="文本占位符 2"/>
          <p:cNvSpPr>
            <a:spLocks noGrp="1"/>
          </p:cNvSpPr>
          <p:nvPr>
            <p:ph type="body" sz="quarter" idx="11"/>
          </p:nvPr>
        </p:nvSpPr>
        <p:spPr/>
        <p:txBody>
          <a:bodyPr/>
          <a:lstStyle/>
          <a:p>
            <a:r>
              <a:rPr lang="zh-CN" altLang="en-US"/>
              <a:t>同阿里云一致，允许自己</a:t>
            </a:r>
            <a:r>
              <a:rPr lang="en-US" altLang="zh-CN"/>
              <a:t>IP</a:t>
            </a:r>
            <a:r>
              <a:rPr lang="zh-CN" altLang="en-US"/>
              <a:t>访问全部端口即可。</a:t>
            </a:r>
          </a:p>
          <a:p>
            <a:endParaRPr lang="zh-CN" altLang="en-US"/>
          </a:p>
        </p:txBody>
      </p:sp>
      <p:pic>
        <p:nvPicPr>
          <p:cNvPr id="4" name="图片 3"/>
          <p:cNvPicPr>
            <a:picLocks noChangeAspect="1"/>
          </p:cNvPicPr>
          <p:nvPr>
            <p:custDataLst>
              <p:tags r:id="rId1"/>
            </p:custDataLst>
          </p:nvPr>
        </p:nvPicPr>
        <p:blipFill>
          <a:blip r:embed="rId3"/>
          <a:stretch>
            <a:fillRect/>
          </a:stretch>
        </p:blipFill>
        <p:spPr>
          <a:xfrm>
            <a:off x="814705" y="2061210"/>
            <a:ext cx="7525385" cy="459168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创建云服务器</a:t>
            </a:r>
          </a:p>
        </p:txBody>
      </p:sp>
      <p:sp>
        <p:nvSpPr>
          <p:cNvPr id="3" name="文本占位符 2"/>
          <p:cNvSpPr>
            <a:spLocks noGrp="1"/>
          </p:cNvSpPr>
          <p:nvPr>
            <p:ph type="body" sz="quarter" idx="11"/>
          </p:nvPr>
        </p:nvSpPr>
        <p:spPr/>
        <p:txBody>
          <a:bodyPr/>
          <a:lstStyle/>
          <a:p>
            <a:r>
              <a:rPr lang="zh-CN" altLang="en-US"/>
              <a:t>打开云服务器页面</a:t>
            </a:r>
          </a:p>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839470" y="2421255"/>
            <a:ext cx="2381250" cy="180022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4583430" y="2686050"/>
            <a:ext cx="2914650" cy="14859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创建云服务器</a:t>
            </a:r>
            <a:endParaRPr lang="zh-CN" altLang="en-US"/>
          </a:p>
        </p:txBody>
      </p:sp>
      <p:sp>
        <p:nvSpPr>
          <p:cNvPr id="3" name="文本占位符 2"/>
          <p:cNvSpPr>
            <a:spLocks noGrp="1"/>
          </p:cNvSpPr>
          <p:nvPr>
            <p:ph type="body" sz="quarter" idx="11"/>
          </p:nvPr>
        </p:nvSpPr>
        <p:spPr/>
        <p:txBody>
          <a:bodyPr/>
          <a:lstStyle/>
          <a:p>
            <a:r>
              <a:rPr lang="zh-CN" altLang="en-US"/>
              <a:t>选择华北二可用区</a:t>
            </a:r>
            <a:r>
              <a:rPr lang="en-US" altLang="zh-CN"/>
              <a:t>A</a:t>
            </a:r>
            <a:r>
              <a:rPr lang="zh-CN" altLang="en-US"/>
              <a:t>，最便宜</a:t>
            </a:r>
          </a:p>
          <a:p>
            <a:r>
              <a:rPr lang="en-US" altLang="zh-CN"/>
              <a:t>CPU</a:t>
            </a:r>
            <a:r>
              <a:rPr lang="zh-CN" altLang="en-US"/>
              <a:t>选择</a:t>
            </a:r>
            <a:r>
              <a:rPr lang="en-US" altLang="zh-CN"/>
              <a:t>AMD</a:t>
            </a:r>
            <a:r>
              <a:rPr lang="zh-CN" altLang="en-US"/>
              <a:t>型号，比较便宜</a:t>
            </a:r>
          </a:p>
        </p:txBody>
      </p:sp>
      <p:pic>
        <p:nvPicPr>
          <p:cNvPr id="4" name="图片 3"/>
          <p:cNvPicPr>
            <a:picLocks noChangeAspect="1"/>
          </p:cNvPicPr>
          <p:nvPr>
            <p:custDataLst>
              <p:tags r:id="rId1"/>
            </p:custDataLst>
          </p:nvPr>
        </p:nvPicPr>
        <p:blipFill>
          <a:blip r:embed="rId3"/>
          <a:stretch>
            <a:fillRect/>
          </a:stretch>
        </p:blipFill>
        <p:spPr>
          <a:xfrm>
            <a:off x="710565" y="2564765"/>
            <a:ext cx="6369050" cy="39624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创建云服务器</a:t>
            </a:r>
            <a:endParaRPr lang="zh-CN" altLang="en-US"/>
          </a:p>
        </p:txBody>
      </p:sp>
      <p:sp>
        <p:nvSpPr>
          <p:cNvPr id="3" name="文本占位符 2"/>
          <p:cNvSpPr>
            <a:spLocks noGrp="1"/>
          </p:cNvSpPr>
          <p:nvPr>
            <p:ph type="body" sz="quarter" idx="11"/>
          </p:nvPr>
        </p:nvSpPr>
        <p:spPr/>
        <p:txBody>
          <a:bodyPr/>
          <a:lstStyle/>
          <a:p>
            <a:r>
              <a:rPr lang="zh-CN" altLang="en-US"/>
              <a:t>选择创建好的</a:t>
            </a:r>
            <a:r>
              <a:rPr lang="en-US" altLang="zh-CN"/>
              <a:t>VPC</a:t>
            </a:r>
            <a:r>
              <a:rPr lang="zh-CN" altLang="en-US"/>
              <a:t>和子网</a:t>
            </a:r>
          </a:p>
          <a:p>
            <a:r>
              <a:rPr lang="zh-CN" altLang="en-US"/>
              <a:t>购买公网</a:t>
            </a:r>
            <a:r>
              <a:rPr lang="en-US" altLang="zh-CN"/>
              <a:t>IP</a:t>
            </a:r>
            <a:r>
              <a:rPr lang="zh-CN" altLang="en-US"/>
              <a:t>（外网弹性</a:t>
            </a:r>
            <a:r>
              <a:rPr lang="en-US" altLang="zh-CN"/>
              <a:t>IP</a:t>
            </a:r>
            <a:r>
              <a:rPr lang="zh-CN" altLang="en-US"/>
              <a:t>），并选择创建好的安全组（防火墙）</a:t>
            </a:r>
          </a:p>
        </p:txBody>
      </p:sp>
      <p:pic>
        <p:nvPicPr>
          <p:cNvPr id="4" name="图片 3"/>
          <p:cNvPicPr>
            <a:picLocks noChangeAspect="1"/>
          </p:cNvPicPr>
          <p:nvPr>
            <p:custDataLst>
              <p:tags r:id="rId1"/>
            </p:custDataLst>
          </p:nvPr>
        </p:nvPicPr>
        <p:blipFill>
          <a:blip r:embed="rId3"/>
          <a:stretch>
            <a:fillRect/>
          </a:stretch>
        </p:blipFill>
        <p:spPr>
          <a:xfrm>
            <a:off x="710565" y="2564765"/>
            <a:ext cx="6210300" cy="37719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创建云服务器</a:t>
            </a:r>
            <a:endParaRPr lang="zh-CN" altLang="en-US"/>
          </a:p>
        </p:txBody>
      </p:sp>
      <p:sp>
        <p:nvSpPr>
          <p:cNvPr id="3" name="文本占位符 2"/>
          <p:cNvSpPr>
            <a:spLocks noGrp="1"/>
          </p:cNvSpPr>
          <p:nvPr>
            <p:ph type="body" sz="quarter" idx="11"/>
          </p:nvPr>
        </p:nvSpPr>
        <p:spPr/>
        <p:txBody>
          <a:bodyPr/>
          <a:lstStyle/>
          <a:p>
            <a:r>
              <a:rPr lang="zh-CN" altLang="en-US"/>
              <a:t>创建密钥对，并选择</a:t>
            </a:r>
          </a:p>
          <a:p>
            <a:endParaRPr lang="zh-CN" altLang="en-US"/>
          </a:p>
          <a:p>
            <a:endParaRPr lang="zh-CN" altLang="en-US"/>
          </a:p>
          <a:p>
            <a:endParaRPr lang="zh-CN" altLang="en-US"/>
          </a:p>
          <a:p>
            <a:endParaRPr lang="zh-CN" altLang="en-US"/>
          </a:p>
          <a:p>
            <a:r>
              <a:rPr lang="zh-CN" altLang="en-US"/>
              <a:t>点击立即购买选项即可。</a:t>
            </a:r>
          </a:p>
        </p:txBody>
      </p:sp>
      <p:pic>
        <p:nvPicPr>
          <p:cNvPr id="4" name="图片 3"/>
          <p:cNvPicPr>
            <a:picLocks noChangeAspect="1"/>
          </p:cNvPicPr>
          <p:nvPr>
            <p:custDataLst>
              <p:tags r:id="rId1"/>
            </p:custDataLst>
          </p:nvPr>
        </p:nvPicPr>
        <p:blipFill>
          <a:blip r:embed="rId4"/>
          <a:stretch>
            <a:fillRect/>
          </a:stretch>
        </p:blipFill>
        <p:spPr>
          <a:xfrm>
            <a:off x="767080" y="2348865"/>
            <a:ext cx="4648200" cy="174307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839470" y="4725035"/>
            <a:ext cx="3962400" cy="9906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阿里云服务器系统设置</a:t>
            </a:r>
          </a:p>
          <a:p>
            <a:pPr algn="l"/>
            <a:r>
              <a:rPr lang="zh-CN" altLang="en-US" dirty="0"/>
              <a:t>UCloud云购买虚拟机</a:t>
            </a:r>
          </a:p>
          <a:p>
            <a:pPr algn="l"/>
            <a:r>
              <a:rPr lang="en-US" altLang="zh-CN" dirty="0">
                <a:solidFill>
                  <a:srgbClr val="FF0000"/>
                </a:solidFill>
              </a:rPr>
              <a:t>UCloud</a:t>
            </a:r>
            <a:r>
              <a:rPr lang="zh-CN" altLang="en-US" dirty="0">
                <a:solidFill>
                  <a:srgbClr val="FF0000"/>
                </a:solidFill>
              </a:rPr>
              <a:t>云服务器系统设置</a:t>
            </a:r>
          </a:p>
        </p:txBody>
      </p:sp>
      <p:pic>
        <p:nvPicPr>
          <p:cNvPr id="3" name="图形 2" descr="303b32313537333932333bbcfdcdb7"/>
          <p:cNvPicPr>
            <a:picLocks noChangeAspect="1"/>
          </p:cNvPicPr>
          <p:nvPr>
            <p:custDataLst>
              <p:tags r:id="rId1"/>
            </p:custDataLst>
          </p:nvPr>
        </p:nvPicPr>
        <p:blipFill>
          <a:blip r:embed="rId3"/>
          <a:stretch>
            <a:fillRect/>
          </a:stretch>
        </p:blipFill>
        <p:spPr>
          <a:xfrm>
            <a:off x="4584021" y="5012971"/>
            <a:ext cx="410210" cy="41021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803390" cy="2620010"/>
          </a:xfrm>
        </p:spPr>
        <p:txBody>
          <a:bodyPr/>
          <a:lstStyle/>
          <a:p>
            <a:pPr marL="342900" indent="-342900"/>
            <a:r>
              <a:rPr lang="zh-CN" altLang="en-US" sz="1600" dirty="0">
                <a:solidFill>
                  <a:srgbClr val="FF0000"/>
                </a:solidFill>
                <a:sym typeface="+mn-ea"/>
              </a:rPr>
              <a:t>完成</a:t>
            </a:r>
            <a:r>
              <a:rPr lang="en-US" sz="1600" dirty="0">
                <a:solidFill>
                  <a:srgbClr val="FF0000"/>
                </a:solidFill>
                <a:sym typeface="+mn-ea"/>
              </a:rPr>
              <a:t>UCloud</a:t>
            </a:r>
            <a:r>
              <a:rPr lang="zh-CN" altLang="en-US" sz="1600" dirty="0">
                <a:solidFill>
                  <a:srgbClr val="FF0000"/>
                </a:solidFill>
                <a:sym typeface="+mn-ea"/>
              </a:rPr>
              <a:t>云服务器的基础设置</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配置云服务器</a:t>
            </a:r>
          </a:p>
        </p:txBody>
      </p:sp>
      <p:sp>
        <p:nvSpPr>
          <p:cNvPr id="3" name="文本占位符 2"/>
          <p:cNvSpPr>
            <a:spLocks noGrp="1"/>
          </p:cNvSpPr>
          <p:nvPr>
            <p:ph type="body" sz="quarter" idx="11"/>
          </p:nvPr>
        </p:nvSpPr>
        <p:spPr>
          <a:xfrm>
            <a:off x="831215" y="1656080"/>
            <a:ext cx="11174730" cy="4219575"/>
          </a:xfrm>
        </p:spPr>
        <p:txBody>
          <a:bodyPr/>
          <a:lstStyle/>
          <a:p>
            <a:r>
              <a:rPr lang="zh-CN" altLang="en-US"/>
              <a:t>在前面的学习中，我们对虚拟机进行了</a:t>
            </a:r>
            <a:r>
              <a:rPr lang="en-US" altLang="zh-CN"/>
              <a:t>7</a:t>
            </a:r>
            <a:r>
              <a:rPr lang="zh-CN" altLang="en-US"/>
              <a:t>项设置</a:t>
            </a:r>
          </a:p>
          <a:p>
            <a:r>
              <a:rPr lang="zh-CN" altLang="en-US"/>
              <a:t>对于云服务器，我们也需要做对应的设置，只需要做：</a:t>
            </a:r>
          </a:p>
          <a:p>
            <a:pPr marL="285750" indent="-285750">
              <a:buFont typeface="Arial" panose="020B0604020202020204" pitchFamily="34" charset="0"/>
              <a:buChar char="•"/>
            </a:pPr>
            <a:r>
              <a:rPr lang="zh-CN" altLang="en-US">
                <a:solidFill>
                  <a:srgbClr val="FF0000"/>
                </a:solidFill>
              </a:rPr>
              <a:t>设置主机名</a:t>
            </a:r>
          </a:p>
          <a:p>
            <a:pPr marL="285750" indent="-285750">
              <a:buFont typeface="Arial" panose="020B0604020202020204" pitchFamily="34" charset="0"/>
              <a:buChar char="•"/>
            </a:pPr>
            <a:r>
              <a:rPr lang="zh-CN" altLang="en-US">
                <a:solidFill>
                  <a:srgbClr val="FF0000"/>
                </a:solidFill>
              </a:rPr>
              <a:t>主机名映射</a:t>
            </a:r>
          </a:p>
          <a:p>
            <a:pPr marL="285750" indent="-285750">
              <a:buFont typeface="Arial" panose="020B0604020202020204" pitchFamily="34" charset="0"/>
              <a:buChar char="•"/>
            </a:pPr>
            <a:r>
              <a:rPr lang="en-US" altLang="zh-CN">
                <a:solidFill>
                  <a:srgbClr val="FF0000"/>
                </a:solidFill>
              </a:rPr>
              <a:t>SSH</a:t>
            </a:r>
            <a:r>
              <a:rPr lang="zh-CN" altLang="en-US">
                <a:solidFill>
                  <a:srgbClr val="FF0000"/>
                </a:solidFill>
              </a:rPr>
              <a:t>免密</a:t>
            </a:r>
          </a:p>
          <a:p>
            <a:pPr marL="285750" indent="-285750">
              <a:buFont typeface="Arial" panose="020B0604020202020204" pitchFamily="34" charset="0"/>
              <a:buChar char="•"/>
            </a:pPr>
            <a:r>
              <a:rPr lang="en-US" altLang="zh-CN">
                <a:solidFill>
                  <a:srgbClr val="FF0000"/>
                </a:solidFill>
              </a:rPr>
              <a:t>JDK</a:t>
            </a:r>
            <a:r>
              <a:rPr lang="zh-CN" altLang="en-US">
                <a:solidFill>
                  <a:srgbClr val="FF0000"/>
                </a:solidFill>
              </a:rPr>
              <a:t>环境</a:t>
            </a:r>
          </a:p>
          <a:p>
            <a:pPr>
              <a:buFont typeface="Arial" panose="020B0604020202020204" pitchFamily="34" charset="0"/>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设置</a:t>
            </a:r>
            <a:r>
              <a:rPr lang="en-US" altLang="zh-CN"/>
              <a:t>VMware</a:t>
            </a:r>
            <a:r>
              <a:t>网段</a:t>
            </a:r>
          </a:p>
        </p:txBody>
      </p:sp>
      <p:sp>
        <p:nvSpPr>
          <p:cNvPr id="3" name="文本占位符 2"/>
          <p:cNvSpPr>
            <a:spLocks noGrp="1"/>
          </p:cNvSpPr>
          <p:nvPr>
            <p:ph type="body" sz="quarter" idx="11"/>
          </p:nvPr>
        </p:nvSpPr>
        <p:spPr>
          <a:xfrm>
            <a:off x="710880" y="1656000"/>
            <a:ext cx="4665040" cy="5055950"/>
          </a:xfrm>
        </p:spPr>
        <p:txBody>
          <a:bodyPr/>
          <a:lstStyle/>
          <a:p>
            <a:r>
              <a:rPr lang="zh-CN" altLang="en-US" dirty="0"/>
              <a:t>在</a:t>
            </a:r>
            <a:r>
              <a:rPr lang="en-US" altLang="zh-CN" dirty="0"/>
              <a:t>VMware</a:t>
            </a:r>
            <a:r>
              <a:rPr lang="zh-CN" altLang="en-US" dirty="0"/>
              <a:t>的虚拟网络编辑器中，将</a:t>
            </a:r>
            <a:r>
              <a:rPr lang="en-US" altLang="zh-CN" dirty="0"/>
              <a:t>VMnet8</a:t>
            </a:r>
            <a:r>
              <a:rPr lang="zh-CN" altLang="en-US" dirty="0"/>
              <a:t>虚拟网卡的：</a:t>
            </a:r>
          </a:p>
          <a:p>
            <a:pPr marL="285750" indent="-285750">
              <a:buFont typeface="Arial" panose="020B0604020202020204" pitchFamily="34" charset="0"/>
              <a:buChar char="•"/>
            </a:pPr>
            <a:r>
              <a:rPr lang="zh-CN" altLang="en-US" dirty="0"/>
              <a:t>网段设置为：</a:t>
            </a:r>
            <a:r>
              <a:rPr lang="en-US" altLang="zh-CN" dirty="0"/>
              <a:t>192.168.88.0</a:t>
            </a:r>
          </a:p>
          <a:p>
            <a:pPr marL="285750" indent="-285750">
              <a:buFont typeface="Arial" panose="020B0604020202020204" pitchFamily="34" charset="0"/>
              <a:buChar char="•"/>
            </a:pPr>
            <a:r>
              <a:rPr lang="zh-CN" altLang="en-US" dirty="0"/>
              <a:t>网关设置为：</a:t>
            </a:r>
            <a:r>
              <a:rPr lang="en-US" altLang="zh-CN" dirty="0"/>
              <a:t>192.168.88.2</a:t>
            </a:r>
          </a:p>
        </p:txBody>
      </p:sp>
      <p:pic>
        <p:nvPicPr>
          <p:cNvPr id="4" name="图片 3"/>
          <p:cNvPicPr>
            <a:picLocks noChangeAspect="1"/>
          </p:cNvPicPr>
          <p:nvPr>
            <p:custDataLst>
              <p:tags r:id="rId1"/>
            </p:custDataLst>
          </p:nvPr>
        </p:nvPicPr>
        <p:blipFill>
          <a:blip r:embed="rId4"/>
          <a:stretch>
            <a:fillRect/>
          </a:stretch>
        </p:blipFill>
        <p:spPr>
          <a:xfrm>
            <a:off x="5375920" y="4282757"/>
            <a:ext cx="2301240" cy="1318260"/>
          </a:xfrm>
          <a:prstGeom prst="rect">
            <a:avLst/>
          </a:prstGeom>
        </p:spPr>
      </p:pic>
      <p:pic>
        <p:nvPicPr>
          <p:cNvPr id="5" name="图片 4"/>
          <p:cNvPicPr>
            <a:picLocks noChangeAspect="1"/>
          </p:cNvPicPr>
          <p:nvPr/>
        </p:nvPicPr>
        <p:blipFill>
          <a:blip r:embed="rId5"/>
          <a:stretch>
            <a:fillRect/>
          </a:stretch>
        </p:blipFill>
        <p:spPr>
          <a:xfrm>
            <a:off x="5446657" y="974496"/>
            <a:ext cx="3235960" cy="2977515"/>
          </a:xfrm>
          <a:prstGeom prst="rect">
            <a:avLst/>
          </a:prstGeom>
        </p:spPr>
      </p:pic>
      <p:pic>
        <p:nvPicPr>
          <p:cNvPr id="6" name="图片 5"/>
          <p:cNvPicPr>
            <a:picLocks noChangeAspect="1"/>
          </p:cNvPicPr>
          <p:nvPr/>
        </p:nvPicPr>
        <p:blipFill>
          <a:blip r:embed="rId6"/>
          <a:stretch>
            <a:fillRect/>
          </a:stretch>
        </p:blipFill>
        <p:spPr>
          <a:xfrm>
            <a:off x="8753354" y="949547"/>
            <a:ext cx="3235960" cy="2981960"/>
          </a:xfrm>
          <a:prstGeom prst="rect">
            <a:avLst/>
          </a:prstGeom>
        </p:spPr>
      </p:pic>
      <p:pic>
        <p:nvPicPr>
          <p:cNvPr id="7" name="图片 6"/>
          <p:cNvPicPr>
            <a:picLocks noChangeAspect="1"/>
          </p:cNvPicPr>
          <p:nvPr/>
        </p:nvPicPr>
        <p:blipFill>
          <a:blip r:embed="rId7"/>
          <a:stretch>
            <a:fillRect/>
          </a:stretch>
        </p:blipFill>
        <p:spPr>
          <a:xfrm>
            <a:off x="1428897" y="3702685"/>
            <a:ext cx="2808605" cy="3009265"/>
          </a:xfrm>
          <a:prstGeom prst="rect">
            <a:avLst/>
          </a:prstGeom>
        </p:spPr>
      </p:pic>
      <p:pic>
        <p:nvPicPr>
          <p:cNvPr id="8" name="图片 7" descr="01 (150)"/>
          <p:cNvPicPr>
            <a:picLocks noChangeAspect="1"/>
          </p:cNvPicPr>
          <p:nvPr/>
        </p:nvPicPr>
        <p:blipFill>
          <a:blip r:embed="rId8"/>
          <a:stretch>
            <a:fillRect/>
          </a:stretch>
        </p:blipFill>
        <p:spPr>
          <a:xfrm flipH="1">
            <a:off x="10259060" y="4490085"/>
            <a:ext cx="2221865" cy="2221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下载</a:t>
            </a:r>
            <a:r>
              <a:rPr lang="en-US" altLang="zh-CN"/>
              <a:t>CentOS</a:t>
            </a:r>
            <a:r>
              <a:t>操作系统</a:t>
            </a:r>
          </a:p>
        </p:txBody>
      </p:sp>
      <p:sp>
        <p:nvSpPr>
          <p:cNvPr id="3" name="文本占位符 2"/>
          <p:cNvSpPr>
            <a:spLocks noGrp="1"/>
          </p:cNvSpPr>
          <p:nvPr>
            <p:ph type="body" sz="quarter" idx="11"/>
          </p:nvPr>
        </p:nvSpPr>
        <p:spPr/>
        <p:txBody>
          <a:bodyPr/>
          <a:lstStyle/>
          <a:p>
            <a:r>
              <a:rPr lang="zh-CN" altLang="en-US"/>
              <a:t>首先，我们需要下载操作系统的安装文件，本次使用</a:t>
            </a:r>
            <a:r>
              <a:rPr lang="en-US" altLang="zh-CN"/>
              <a:t>CentOS7.6</a:t>
            </a:r>
            <a:r>
              <a:rPr lang="zh-CN" altLang="en-US"/>
              <a:t>版本进行学习：</a:t>
            </a:r>
          </a:p>
          <a:p>
            <a:r>
              <a:rPr lang="zh-CN" altLang="en-US"/>
              <a:t>https://vault.centos.org/7.6.1810/isos/x86_64</a:t>
            </a:r>
            <a:r>
              <a:rPr lang="en-US" altLang="zh-CN"/>
              <a:t>/   (</a:t>
            </a:r>
            <a:r>
              <a:rPr lang="zh-CN" altLang="en-US">
                <a:solidFill>
                  <a:srgbClr val="FF0000"/>
                </a:solidFill>
              </a:rPr>
              <a:t>最后的</a:t>
            </a:r>
            <a:r>
              <a:rPr lang="en-US" altLang="zh-CN">
                <a:solidFill>
                  <a:srgbClr val="FF0000"/>
                </a:solidFill>
              </a:rPr>
              <a:t>/</a:t>
            </a:r>
            <a:r>
              <a:rPr lang="zh-CN" altLang="en-US">
                <a:solidFill>
                  <a:srgbClr val="FF0000"/>
                </a:solidFill>
              </a:rPr>
              <a:t>不要漏掉</a:t>
            </a:r>
            <a:r>
              <a:rPr lang="zh-CN" altLang="en-US"/>
              <a:t>）</a:t>
            </a:r>
          </a:p>
          <a:p>
            <a:endParaRPr lang="zh-CN" altLang="en-US"/>
          </a:p>
          <a:p>
            <a:endParaRPr lang="zh-CN" altLang="en-US"/>
          </a:p>
          <a:p>
            <a:endParaRPr lang="zh-CN" altLang="en-US"/>
          </a:p>
          <a:p>
            <a:endParaRPr lang="zh-CN" altLang="en-US"/>
          </a:p>
          <a:p>
            <a:endParaRPr lang="zh-CN" altLang="en-US"/>
          </a:p>
          <a:p>
            <a:pPr marL="285750" indent="-285750">
              <a:buFont typeface="Arial" panose="020B0604020202020204" pitchFamily="34" charset="0"/>
              <a:buChar char="•"/>
            </a:pPr>
            <a:r>
              <a:rPr lang="zh-CN" altLang="en-US"/>
              <a:t>或者直接使用如下链接下载：</a:t>
            </a:r>
          </a:p>
          <a:p>
            <a:r>
              <a:rPr lang="zh-CN" altLang="en-US"/>
              <a:t>https://vault.centos.org/7.6.1810/isos/x86_64/CentOS-7-x86_64-DVD-1810.iso</a:t>
            </a:r>
          </a:p>
          <a:p>
            <a:pPr marL="285750" indent="-285750">
              <a:buFont typeface="Arial" panose="020B0604020202020204" pitchFamily="34" charset="0"/>
              <a:buChar char="•"/>
            </a:pPr>
            <a:r>
              <a:rPr lang="zh-CN" altLang="en-US"/>
              <a:t>或者从课程资料中获取安装包</a:t>
            </a:r>
          </a:p>
          <a:p>
            <a:pPr>
              <a:buFont typeface="Arial" panose="020B0604020202020204" pitchFamily="34" charset="0"/>
            </a:pPr>
            <a:endParaRPr lang="zh-CN" altLang="en-US"/>
          </a:p>
        </p:txBody>
      </p:sp>
      <p:pic>
        <p:nvPicPr>
          <p:cNvPr id="4" name="图片 3"/>
          <p:cNvPicPr>
            <a:picLocks noChangeAspect="1"/>
          </p:cNvPicPr>
          <p:nvPr>
            <p:custDataLst>
              <p:tags r:id="rId1"/>
            </p:custDataLst>
          </p:nvPr>
        </p:nvPicPr>
        <p:blipFill>
          <a:blip r:embed="rId3"/>
          <a:stretch>
            <a:fillRect/>
          </a:stretch>
        </p:blipFill>
        <p:spPr>
          <a:xfrm>
            <a:off x="839470" y="2708910"/>
            <a:ext cx="7839075" cy="2038350"/>
          </a:xfrm>
          <a:prstGeom prst="rect">
            <a:avLst/>
          </a:prstGeom>
        </p:spPr>
      </p:pic>
      <p:pic>
        <p:nvPicPr>
          <p:cNvPr id="5" name="图片 4" descr="播仔素材库【1】0180"/>
          <p:cNvPicPr>
            <a:picLocks noChangeAspect="1"/>
          </p:cNvPicPr>
          <p:nvPr/>
        </p:nvPicPr>
        <p:blipFill>
          <a:blip r:embed="rId4"/>
          <a:stretch>
            <a:fillRect/>
          </a:stretch>
        </p:blipFill>
        <p:spPr>
          <a:xfrm>
            <a:off x="10560050" y="5013325"/>
            <a:ext cx="1562100" cy="1562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在</a:t>
            </a:r>
            <a:r>
              <a:rPr lang="en-US" altLang="zh-CN"/>
              <a:t>VMware</a:t>
            </a:r>
            <a:r>
              <a:t>中安装</a:t>
            </a:r>
            <a:r>
              <a:rPr lang="en-US" altLang="zh-CN"/>
              <a:t>CentOS</a:t>
            </a:r>
            <a:r>
              <a:t>操作系统</a:t>
            </a:r>
          </a:p>
        </p:txBody>
      </p:sp>
      <p:sp>
        <p:nvSpPr>
          <p:cNvPr id="3" name="文本占位符 2"/>
          <p:cNvSpPr>
            <a:spLocks noGrp="1"/>
          </p:cNvSpPr>
          <p:nvPr>
            <p:ph type="body" sz="quarter" idx="11"/>
          </p:nvPr>
        </p:nvSpPr>
        <p:spPr/>
        <p:txBody>
          <a:bodyPr/>
          <a:lstStyle/>
          <a:p>
            <a:r>
              <a:rPr lang="zh-CN" altLang="en-US"/>
              <a:t>打开</a:t>
            </a:r>
            <a:r>
              <a:rPr lang="en-US" altLang="zh-CN"/>
              <a:t>VMware</a:t>
            </a:r>
            <a:r>
              <a:rPr lang="zh-CN" altLang="en-US"/>
              <a:t>软件</a:t>
            </a:r>
          </a:p>
          <a:p>
            <a:endParaRPr lang="zh-CN" altLang="en-US"/>
          </a:p>
        </p:txBody>
      </p:sp>
      <p:pic>
        <p:nvPicPr>
          <p:cNvPr id="5" name="图片 4"/>
          <p:cNvPicPr>
            <a:picLocks noChangeAspect="1"/>
          </p:cNvPicPr>
          <p:nvPr/>
        </p:nvPicPr>
        <p:blipFill>
          <a:blip r:embed="rId2"/>
          <a:stretch>
            <a:fillRect/>
          </a:stretch>
        </p:blipFill>
        <p:spPr>
          <a:xfrm>
            <a:off x="816610" y="2123440"/>
            <a:ext cx="6605905" cy="3997960"/>
          </a:xfrm>
          <a:prstGeom prst="rect">
            <a:avLst/>
          </a:prstGeom>
        </p:spPr>
      </p:pic>
      <p:pic>
        <p:nvPicPr>
          <p:cNvPr id="4" name="图片 3" descr="播仔素材库【1】0181"/>
          <p:cNvPicPr>
            <a:picLocks noChangeAspect="1"/>
          </p:cNvPicPr>
          <p:nvPr/>
        </p:nvPicPr>
        <p:blipFill>
          <a:blip r:embed="rId3"/>
          <a:stretch>
            <a:fillRect/>
          </a:stretch>
        </p:blipFill>
        <p:spPr>
          <a:xfrm>
            <a:off x="10416540" y="4869180"/>
            <a:ext cx="1724660" cy="17246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在</a:t>
            </a:r>
            <a:r>
              <a:rPr lang="en-US" altLang="zh-CN"/>
              <a:t>VMware</a:t>
            </a:r>
            <a:r>
              <a:t>中安装</a:t>
            </a:r>
            <a:r>
              <a:rPr lang="en-US" altLang="zh-CN"/>
              <a:t>CentOS</a:t>
            </a:r>
            <a:r>
              <a:t>操作系统</a:t>
            </a:r>
          </a:p>
        </p:txBody>
      </p:sp>
      <p:sp>
        <p:nvSpPr>
          <p:cNvPr id="3" name="文本占位符 2"/>
          <p:cNvSpPr>
            <a:spLocks noGrp="1"/>
          </p:cNvSpPr>
          <p:nvPr>
            <p:ph type="body" sz="quarter" idx="11"/>
          </p:nvPr>
        </p:nvSpPr>
        <p:spPr/>
        <p:txBody>
          <a:bodyPr/>
          <a:lstStyle/>
          <a:p>
            <a:r>
              <a:rPr lang="zh-CN" altLang="en-US"/>
              <a:t>按照步骤创建虚拟机：</a:t>
            </a:r>
          </a:p>
          <a:p>
            <a:endParaRPr lang="zh-CN" altLang="en-US"/>
          </a:p>
        </p:txBody>
      </p:sp>
      <p:pic>
        <p:nvPicPr>
          <p:cNvPr id="4" name="图片 3"/>
          <p:cNvPicPr>
            <a:picLocks noChangeAspect="1"/>
          </p:cNvPicPr>
          <p:nvPr/>
        </p:nvPicPr>
        <p:blipFill>
          <a:blip r:embed="rId2"/>
          <a:stretch>
            <a:fillRect/>
          </a:stretch>
        </p:blipFill>
        <p:spPr>
          <a:xfrm>
            <a:off x="824865" y="2195830"/>
            <a:ext cx="4676775" cy="4010025"/>
          </a:xfrm>
          <a:prstGeom prst="rect">
            <a:avLst/>
          </a:prstGeom>
        </p:spPr>
      </p:pic>
      <p:pic>
        <p:nvPicPr>
          <p:cNvPr id="7" name="图片 6"/>
          <p:cNvPicPr>
            <a:picLocks noChangeAspect="1"/>
          </p:cNvPicPr>
          <p:nvPr/>
        </p:nvPicPr>
        <p:blipFill>
          <a:blip r:embed="rId3"/>
          <a:stretch>
            <a:fillRect/>
          </a:stretch>
        </p:blipFill>
        <p:spPr>
          <a:xfrm>
            <a:off x="824865" y="2214880"/>
            <a:ext cx="4638675" cy="3990975"/>
          </a:xfrm>
          <a:prstGeom prst="rect">
            <a:avLst/>
          </a:prstGeom>
        </p:spPr>
      </p:pic>
      <p:pic>
        <p:nvPicPr>
          <p:cNvPr id="8" name="图片 7"/>
          <p:cNvPicPr>
            <a:picLocks noChangeAspect="1"/>
          </p:cNvPicPr>
          <p:nvPr/>
        </p:nvPicPr>
        <p:blipFill>
          <a:blip r:embed="rId4"/>
          <a:stretch>
            <a:fillRect/>
          </a:stretch>
        </p:blipFill>
        <p:spPr>
          <a:xfrm>
            <a:off x="824865" y="2195830"/>
            <a:ext cx="4667250" cy="4029075"/>
          </a:xfrm>
          <a:prstGeom prst="rect">
            <a:avLst/>
          </a:prstGeom>
        </p:spPr>
      </p:pic>
      <p:pic>
        <p:nvPicPr>
          <p:cNvPr id="9" name="图片 8"/>
          <p:cNvPicPr>
            <a:picLocks noChangeAspect="1"/>
          </p:cNvPicPr>
          <p:nvPr/>
        </p:nvPicPr>
        <p:blipFill>
          <a:blip r:embed="rId5"/>
          <a:stretch>
            <a:fillRect/>
          </a:stretch>
        </p:blipFill>
        <p:spPr>
          <a:xfrm>
            <a:off x="862965" y="2195830"/>
            <a:ext cx="4638675" cy="4000500"/>
          </a:xfrm>
          <a:prstGeom prst="rect">
            <a:avLst/>
          </a:prstGeom>
        </p:spPr>
      </p:pic>
      <p:pic>
        <p:nvPicPr>
          <p:cNvPr id="12" name="图片 11"/>
          <p:cNvPicPr>
            <a:picLocks noChangeAspect="1"/>
          </p:cNvPicPr>
          <p:nvPr/>
        </p:nvPicPr>
        <p:blipFill>
          <a:blip r:embed="rId6"/>
          <a:stretch>
            <a:fillRect/>
          </a:stretch>
        </p:blipFill>
        <p:spPr>
          <a:xfrm>
            <a:off x="824865" y="2195830"/>
            <a:ext cx="4648200" cy="4000500"/>
          </a:xfrm>
          <a:prstGeom prst="rect">
            <a:avLst/>
          </a:prstGeom>
        </p:spPr>
      </p:pic>
      <p:pic>
        <p:nvPicPr>
          <p:cNvPr id="13" name="图片 12"/>
          <p:cNvPicPr>
            <a:picLocks noChangeAspect="1"/>
          </p:cNvPicPr>
          <p:nvPr/>
        </p:nvPicPr>
        <p:blipFill>
          <a:blip r:embed="rId7"/>
          <a:stretch>
            <a:fillRect/>
          </a:stretch>
        </p:blipFill>
        <p:spPr>
          <a:xfrm>
            <a:off x="834390" y="2205355"/>
            <a:ext cx="4629150" cy="4010025"/>
          </a:xfrm>
          <a:prstGeom prst="rect">
            <a:avLst/>
          </a:prstGeom>
        </p:spPr>
      </p:pic>
      <p:pic>
        <p:nvPicPr>
          <p:cNvPr id="5" name="图片 4" descr="播仔素材库【1】0182"/>
          <p:cNvPicPr>
            <a:picLocks noChangeAspect="1"/>
          </p:cNvPicPr>
          <p:nvPr/>
        </p:nvPicPr>
        <p:blipFill>
          <a:blip r:embed="rId8"/>
          <a:stretch>
            <a:fillRect/>
          </a:stretch>
        </p:blipFill>
        <p:spPr>
          <a:xfrm>
            <a:off x="10521950" y="5022850"/>
            <a:ext cx="1557020" cy="1557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3" presetClass="entr" presetSubtype="1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3" presetClass="entr" presetSubtype="1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在</a:t>
            </a:r>
            <a:r>
              <a:rPr lang="en-US" altLang="zh-CN">
                <a:sym typeface="+mn-ea"/>
              </a:rPr>
              <a:t>VMware</a:t>
            </a:r>
            <a:r>
              <a:rPr>
                <a:sym typeface="+mn-ea"/>
              </a:rPr>
              <a:t>中安装</a:t>
            </a:r>
            <a:r>
              <a:rPr lang="en-US" altLang="zh-CN">
                <a:sym typeface="+mn-ea"/>
              </a:rPr>
              <a:t>CentOS</a:t>
            </a:r>
            <a:r>
              <a:rPr>
                <a:sym typeface="+mn-ea"/>
              </a:rPr>
              <a:t>操作系统</a:t>
            </a:r>
            <a:endParaRPr lang="zh-CN" altLang="en-US"/>
          </a:p>
        </p:txBody>
      </p:sp>
      <p:sp>
        <p:nvSpPr>
          <p:cNvPr id="3" name="文本占位符 2"/>
          <p:cNvSpPr>
            <a:spLocks noGrp="1"/>
          </p:cNvSpPr>
          <p:nvPr>
            <p:ph type="body" sz="quarter" idx="11"/>
          </p:nvPr>
        </p:nvSpPr>
        <p:spPr/>
        <p:txBody>
          <a:bodyPr/>
          <a:lstStyle/>
          <a:p>
            <a:r>
              <a:rPr lang="zh-CN" altLang="en-US"/>
              <a:t>点击完成后，即开启了</a:t>
            </a:r>
            <a:r>
              <a:rPr lang="en-US" altLang="zh-CN"/>
              <a:t>CentOS</a:t>
            </a:r>
            <a:r>
              <a:rPr lang="zh-CN" altLang="en-US"/>
              <a:t>系统的安装，耐心等待安装完成即可，后续都是自动化的。</a:t>
            </a:r>
          </a:p>
        </p:txBody>
      </p:sp>
      <p:pic>
        <p:nvPicPr>
          <p:cNvPr id="4" name="图片 3"/>
          <p:cNvPicPr>
            <a:picLocks noChangeAspect="1"/>
          </p:cNvPicPr>
          <p:nvPr/>
        </p:nvPicPr>
        <p:blipFill>
          <a:blip r:embed="rId2"/>
          <a:stretch>
            <a:fillRect/>
          </a:stretch>
        </p:blipFill>
        <p:spPr>
          <a:xfrm>
            <a:off x="818515" y="2432050"/>
            <a:ext cx="5843270" cy="3550285"/>
          </a:xfrm>
          <a:prstGeom prst="rect">
            <a:avLst/>
          </a:prstGeom>
        </p:spPr>
      </p:pic>
      <p:pic>
        <p:nvPicPr>
          <p:cNvPr id="10" name="图片 9"/>
          <p:cNvPicPr>
            <a:picLocks noChangeAspect="1"/>
          </p:cNvPicPr>
          <p:nvPr/>
        </p:nvPicPr>
        <p:blipFill>
          <a:blip r:embed="rId3"/>
          <a:stretch>
            <a:fillRect/>
          </a:stretch>
        </p:blipFill>
        <p:spPr>
          <a:xfrm>
            <a:off x="818515" y="2432050"/>
            <a:ext cx="5843270" cy="3541395"/>
          </a:xfrm>
          <a:prstGeom prst="rect">
            <a:avLst/>
          </a:prstGeom>
        </p:spPr>
      </p:pic>
      <p:pic>
        <p:nvPicPr>
          <p:cNvPr id="5" name="图片 4" descr="播仔素材库【1】0183"/>
          <p:cNvPicPr>
            <a:picLocks noChangeAspect="1"/>
          </p:cNvPicPr>
          <p:nvPr/>
        </p:nvPicPr>
        <p:blipFill>
          <a:blip r:embed="rId4"/>
          <a:stretch>
            <a:fillRect/>
          </a:stretch>
        </p:blipFill>
        <p:spPr>
          <a:xfrm>
            <a:off x="10560050" y="5013325"/>
            <a:ext cx="1581150" cy="1581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在</a:t>
            </a:r>
            <a:r>
              <a:rPr lang="en-US" altLang="zh-CN">
                <a:sym typeface="+mn-ea"/>
              </a:rPr>
              <a:t>VMware</a:t>
            </a:r>
            <a:r>
              <a:rPr>
                <a:sym typeface="+mn-ea"/>
              </a:rPr>
              <a:t>中安装</a:t>
            </a:r>
            <a:r>
              <a:rPr lang="en-US" altLang="zh-CN">
                <a:sym typeface="+mn-ea"/>
              </a:rPr>
              <a:t>CentOS</a:t>
            </a:r>
            <a:r>
              <a:rPr>
                <a:sym typeface="+mn-ea"/>
              </a:rPr>
              <a:t>操作系统</a:t>
            </a:r>
            <a:endParaRPr lang="zh-CN" altLang="en-US"/>
          </a:p>
        </p:txBody>
      </p:sp>
      <p:sp>
        <p:nvSpPr>
          <p:cNvPr id="3" name="文本占位符 2"/>
          <p:cNvSpPr>
            <a:spLocks noGrp="1"/>
          </p:cNvSpPr>
          <p:nvPr>
            <p:ph type="body" sz="quarter" idx="11"/>
          </p:nvPr>
        </p:nvSpPr>
        <p:spPr/>
        <p:txBody>
          <a:bodyPr/>
          <a:lstStyle/>
          <a:p>
            <a:r>
              <a:rPr lang="zh-CN" altLang="en-US"/>
              <a:t>点击用户名：</a:t>
            </a:r>
          </a:p>
          <a:p>
            <a:endParaRPr lang="zh-CN" altLang="en-US"/>
          </a:p>
          <a:p>
            <a:endParaRPr lang="zh-CN" altLang="en-US"/>
          </a:p>
          <a:p>
            <a:endParaRPr lang="zh-CN" altLang="en-US"/>
          </a:p>
          <a:p>
            <a:endParaRPr lang="zh-CN" altLang="en-US"/>
          </a:p>
          <a:p>
            <a:r>
              <a:rPr lang="zh-CN" altLang="en-US"/>
              <a:t>输入密码：</a:t>
            </a:r>
          </a:p>
          <a:p>
            <a:endParaRPr lang="zh-CN" altLang="en-US"/>
          </a:p>
          <a:p>
            <a:endParaRPr lang="zh-CN" altLang="en-US"/>
          </a:p>
        </p:txBody>
      </p:sp>
      <p:pic>
        <p:nvPicPr>
          <p:cNvPr id="4" name="图片 3"/>
          <p:cNvPicPr>
            <a:picLocks noChangeAspect="1"/>
          </p:cNvPicPr>
          <p:nvPr/>
        </p:nvPicPr>
        <p:blipFill>
          <a:blip r:embed="rId2"/>
          <a:stretch>
            <a:fillRect/>
          </a:stretch>
        </p:blipFill>
        <p:spPr>
          <a:xfrm>
            <a:off x="819150" y="2218690"/>
            <a:ext cx="1924050" cy="1219200"/>
          </a:xfrm>
          <a:prstGeom prst="rect">
            <a:avLst/>
          </a:prstGeom>
        </p:spPr>
      </p:pic>
      <p:pic>
        <p:nvPicPr>
          <p:cNvPr id="5" name="图片 4"/>
          <p:cNvPicPr>
            <a:picLocks noChangeAspect="1"/>
          </p:cNvPicPr>
          <p:nvPr/>
        </p:nvPicPr>
        <p:blipFill>
          <a:blip r:embed="rId3"/>
          <a:stretch>
            <a:fillRect/>
          </a:stretch>
        </p:blipFill>
        <p:spPr>
          <a:xfrm>
            <a:off x="819150" y="4280535"/>
            <a:ext cx="2715895" cy="2063115"/>
          </a:xfrm>
          <a:prstGeom prst="rect">
            <a:avLst/>
          </a:prstGeom>
        </p:spPr>
      </p:pic>
      <p:pic>
        <p:nvPicPr>
          <p:cNvPr id="6" name="图片 5" descr="播仔素材库【1】0184"/>
          <p:cNvPicPr>
            <a:picLocks noChangeAspect="1"/>
          </p:cNvPicPr>
          <p:nvPr/>
        </p:nvPicPr>
        <p:blipFill>
          <a:blip r:embed="rId4"/>
          <a:stretch>
            <a:fillRect/>
          </a:stretch>
        </p:blipFill>
        <p:spPr>
          <a:xfrm>
            <a:off x="10704195" y="5175885"/>
            <a:ext cx="1408430" cy="14084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在</a:t>
            </a:r>
            <a:r>
              <a:rPr lang="en-US" altLang="zh-CN">
                <a:sym typeface="+mn-ea"/>
              </a:rPr>
              <a:t>VMware</a:t>
            </a:r>
            <a:r>
              <a:rPr>
                <a:sym typeface="+mn-ea"/>
              </a:rPr>
              <a:t>中安装</a:t>
            </a:r>
            <a:r>
              <a:rPr lang="en-US" altLang="zh-CN">
                <a:sym typeface="+mn-ea"/>
              </a:rPr>
              <a:t>CentOS</a:t>
            </a:r>
            <a:r>
              <a:rPr>
                <a:sym typeface="+mn-ea"/>
              </a:rPr>
              <a:t>操作系统</a:t>
            </a:r>
            <a:endParaRPr lang="en-US" altLang="zh-CN"/>
          </a:p>
        </p:txBody>
      </p:sp>
      <p:sp>
        <p:nvSpPr>
          <p:cNvPr id="3" name="文本占位符 2"/>
          <p:cNvSpPr>
            <a:spLocks noGrp="1"/>
          </p:cNvSpPr>
          <p:nvPr>
            <p:ph type="body" sz="quarter" idx="11"/>
          </p:nvPr>
        </p:nvSpPr>
        <p:spPr/>
        <p:txBody>
          <a:bodyPr/>
          <a:lstStyle/>
          <a:p>
            <a:r>
              <a:rPr lang="zh-CN" altLang="en-US"/>
              <a:t>体验</a:t>
            </a:r>
            <a:r>
              <a:rPr lang="en-US" altLang="zh-CN"/>
              <a:t>Linux</a:t>
            </a:r>
            <a:r>
              <a:rPr lang="zh-CN" altLang="en-US"/>
              <a:t>的快乐吧。</a:t>
            </a:r>
          </a:p>
        </p:txBody>
      </p:sp>
      <p:pic>
        <p:nvPicPr>
          <p:cNvPr id="6" name="图片 5"/>
          <p:cNvPicPr>
            <a:picLocks noChangeAspect="1"/>
          </p:cNvPicPr>
          <p:nvPr/>
        </p:nvPicPr>
        <p:blipFill>
          <a:blip r:embed="rId2"/>
          <a:stretch>
            <a:fillRect/>
          </a:stretch>
        </p:blipFill>
        <p:spPr>
          <a:xfrm>
            <a:off x="808990" y="2075180"/>
            <a:ext cx="7430135" cy="4514215"/>
          </a:xfrm>
          <a:prstGeom prst="rect">
            <a:avLst/>
          </a:prstGeom>
        </p:spPr>
      </p:pic>
      <p:pic>
        <p:nvPicPr>
          <p:cNvPr id="4" name="图片 3" descr="播仔素材库【1】0170"/>
          <p:cNvPicPr>
            <a:picLocks noChangeAspect="1"/>
          </p:cNvPicPr>
          <p:nvPr/>
        </p:nvPicPr>
        <p:blipFill>
          <a:blip r:embed="rId3"/>
          <a:stretch>
            <a:fillRect/>
          </a:stretch>
        </p:blipFill>
        <p:spPr>
          <a:xfrm flipH="1">
            <a:off x="10445115" y="4869180"/>
            <a:ext cx="1715135" cy="17151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配置多台Linux虚拟机</a:t>
            </a:r>
          </a:p>
        </p:txBody>
      </p:sp>
      <p:sp>
        <p:nvSpPr>
          <p:cNvPr id="3" name="文本占位符 2"/>
          <p:cNvSpPr>
            <a:spLocks noGrp="1"/>
          </p:cNvSpPr>
          <p:nvPr>
            <p:ph type="body" sz="quarter" idx="11"/>
          </p:nvPr>
        </p:nvSpPr>
        <p:spPr/>
        <p:txBody>
          <a:bodyPr/>
          <a:lstStyle/>
          <a:p>
            <a:r>
              <a:rPr lang="zh-CN" altLang="en-US"/>
              <a:t>现在有了一台基础的</a:t>
            </a:r>
            <a:r>
              <a:rPr lang="en-US" altLang="zh-CN"/>
              <a:t>Linux</a:t>
            </a:r>
            <a:r>
              <a:rPr lang="zh-CN" altLang="en-US"/>
              <a:t>虚拟机后</a:t>
            </a:r>
          </a:p>
          <a:p>
            <a:r>
              <a:rPr lang="zh-CN" altLang="en-US"/>
              <a:t>我们可以使用VMware提供的克隆功能，基于一台虚拟机去克隆创建多台虚拟机。</a:t>
            </a:r>
          </a:p>
          <a:p>
            <a:endParaRPr lang="en-US" altLang="zh-CN"/>
          </a:p>
          <a:p>
            <a:r>
              <a:rPr lang="en-US" altLang="zh-CN"/>
              <a:t>首先，</a:t>
            </a:r>
            <a:r>
              <a:rPr lang="zh-CN" altLang="en-US"/>
              <a:t>在</a:t>
            </a:r>
            <a:r>
              <a:rPr lang="en-US" altLang="zh-CN"/>
              <a:t>VMware</a:t>
            </a:r>
            <a:r>
              <a:rPr lang="zh-CN" altLang="en-US"/>
              <a:t>中，创建一个文件夹，起名为大数据集群</a:t>
            </a:r>
            <a:endParaRPr lang="en-US" altLang="zh-CN"/>
          </a:p>
          <a:p>
            <a:r>
              <a:rPr lang="en-US" altLang="zh-CN"/>
              <a:t>2. </a:t>
            </a:r>
            <a:r>
              <a:rPr lang="zh-CN" altLang="en-US"/>
              <a:t>在</a:t>
            </a:r>
            <a:r>
              <a:rPr lang="en-US" altLang="zh-CN"/>
              <a:t>VMware</a:t>
            </a:r>
            <a:r>
              <a:rPr lang="zh-CN" altLang="en-US"/>
              <a:t>中</a:t>
            </a:r>
            <a:r>
              <a:rPr lang="en-US" altLang="zh-CN"/>
              <a:t>新建文件夹</a:t>
            </a:r>
            <a:r>
              <a:rPr lang="zh-CN" altLang="en-US"/>
              <a:t>，命名为：大数据集群</a:t>
            </a:r>
          </a:p>
        </p:txBody>
      </p:sp>
      <p:pic>
        <p:nvPicPr>
          <p:cNvPr id="4" name="图片 3"/>
          <p:cNvPicPr>
            <a:picLocks noChangeAspect="1"/>
          </p:cNvPicPr>
          <p:nvPr/>
        </p:nvPicPr>
        <p:blipFill>
          <a:blip r:embed="rId2"/>
          <a:stretch>
            <a:fillRect/>
          </a:stretch>
        </p:blipFill>
        <p:spPr>
          <a:xfrm>
            <a:off x="815340" y="3766820"/>
            <a:ext cx="4859655" cy="2486025"/>
          </a:xfrm>
          <a:prstGeom prst="rect">
            <a:avLst/>
          </a:prstGeom>
        </p:spPr>
      </p:pic>
      <p:pic>
        <p:nvPicPr>
          <p:cNvPr id="5" name="图片 4" descr="播仔素材库【1】0171"/>
          <p:cNvPicPr>
            <a:picLocks noChangeAspect="1"/>
          </p:cNvPicPr>
          <p:nvPr/>
        </p:nvPicPr>
        <p:blipFill>
          <a:blip r:embed="rId3"/>
          <a:stretch>
            <a:fillRect/>
          </a:stretch>
        </p:blipFill>
        <p:spPr>
          <a:xfrm>
            <a:off x="10466070" y="4806315"/>
            <a:ext cx="1773555" cy="17735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配置多台Linux虚拟机</a:t>
            </a:r>
            <a:endParaRPr lang="zh-CN" altLang="en-US"/>
          </a:p>
        </p:txBody>
      </p:sp>
      <p:sp>
        <p:nvSpPr>
          <p:cNvPr id="3" name="文本占位符 2"/>
          <p:cNvSpPr>
            <a:spLocks noGrp="1"/>
          </p:cNvSpPr>
          <p:nvPr>
            <p:ph type="body" sz="quarter" idx="11"/>
          </p:nvPr>
        </p:nvSpPr>
        <p:spPr/>
        <p:txBody>
          <a:bodyPr/>
          <a:lstStyle/>
          <a:p>
            <a:r>
              <a:rPr lang="en-US" altLang="zh-CN"/>
              <a:t>克隆</a:t>
            </a:r>
          </a:p>
          <a:p>
            <a:endParaRPr lang="en-US" altLang="zh-CN"/>
          </a:p>
          <a:p>
            <a:endParaRPr lang="en-US" altLang="zh-CN"/>
          </a:p>
        </p:txBody>
      </p:sp>
      <p:pic>
        <p:nvPicPr>
          <p:cNvPr id="4" name="图片 3"/>
          <p:cNvPicPr>
            <a:picLocks noChangeAspect="1"/>
          </p:cNvPicPr>
          <p:nvPr/>
        </p:nvPicPr>
        <p:blipFill>
          <a:blip r:embed="rId3"/>
          <a:stretch>
            <a:fillRect/>
          </a:stretch>
        </p:blipFill>
        <p:spPr>
          <a:xfrm>
            <a:off x="818515" y="2139315"/>
            <a:ext cx="3191510" cy="4257040"/>
          </a:xfrm>
          <a:prstGeom prst="rect">
            <a:avLst/>
          </a:prstGeom>
        </p:spPr>
      </p:pic>
      <p:pic>
        <p:nvPicPr>
          <p:cNvPr id="5" name="图片 4"/>
          <p:cNvPicPr>
            <a:picLocks noChangeAspect="1"/>
          </p:cNvPicPr>
          <p:nvPr>
            <p:custDataLst>
              <p:tags r:id="rId1"/>
            </p:custDataLst>
          </p:nvPr>
        </p:nvPicPr>
        <p:blipFill>
          <a:blip r:embed="rId4"/>
          <a:stretch>
            <a:fillRect/>
          </a:stretch>
        </p:blipFill>
        <p:spPr>
          <a:xfrm>
            <a:off x="818515" y="2139315"/>
            <a:ext cx="4857750" cy="4067175"/>
          </a:xfrm>
          <a:prstGeom prst="rect">
            <a:avLst/>
          </a:prstGeom>
        </p:spPr>
      </p:pic>
      <p:pic>
        <p:nvPicPr>
          <p:cNvPr id="6" name="图片 5"/>
          <p:cNvPicPr>
            <a:picLocks noChangeAspect="1"/>
          </p:cNvPicPr>
          <p:nvPr/>
        </p:nvPicPr>
        <p:blipFill>
          <a:blip r:embed="rId5"/>
          <a:stretch>
            <a:fillRect/>
          </a:stretch>
        </p:blipFill>
        <p:spPr>
          <a:xfrm>
            <a:off x="818515" y="2139315"/>
            <a:ext cx="4857750" cy="4067175"/>
          </a:xfrm>
          <a:prstGeom prst="rect">
            <a:avLst/>
          </a:prstGeom>
        </p:spPr>
      </p:pic>
      <p:pic>
        <p:nvPicPr>
          <p:cNvPr id="7" name="图片 6"/>
          <p:cNvPicPr>
            <a:picLocks noChangeAspect="1"/>
          </p:cNvPicPr>
          <p:nvPr/>
        </p:nvPicPr>
        <p:blipFill>
          <a:blip r:embed="rId6"/>
          <a:stretch>
            <a:fillRect/>
          </a:stretch>
        </p:blipFill>
        <p:spPr>
          <a:xfrm>
            <a:off x="818515" y="2139315"/>
            <a:ext cx="4857750" cy="4067175"/>
          </a:xfrm>
          <a:prstGeom prst="rect">
            <a:avLst/>
          </a:prstGeom>
        </p:spPr>
      </p:pic>
      <p:pic>
        <p:nvPicPr>
          <p:cNvPr id="8" name="图片 7"/>
          <p:cNvPicPr>
            <a:picLocks noChangeAspect="1"/>
          </p:cNvPicPr>
          <p:nvPr/>
        </p:nvPicPr>
        <p:blipFill>
          <a:blip r:embed="rId7"/>
          <a:stretch>
            <a:fillRect/>
          </a:stretch>
        </p:blipFill>
        <p:spPr>
          <a:xfrm>
            <a:off x="818515" y="2139315"/>
            <a:ext cx="4857750" cy="4067175"/>
          </a:xfrm>
          <a:prstGeom prst="rect">
            <a:avLst/>
          </a:prstGeom>
        </p:spPr>
      </p:pic>
      <p:pic>
        <p:nvPicPr>
          <p:cNvPr id="9" name="图片 8"/>
          <p:cNvPicPr>
            <a:picLocks noChangeAspect="1"/>
          </p:cNvPicPr>
          <p:nvPr/>
        </p:nvPicPr>
        <p:blipFill>
          <a:blip r:embed="rId8"/>
          <a:stretch>
            <a:fillRect/>
          </a:stretch>
        </p:blipFill>
        <p:spPr>
          <a:xfrm>
            <a:off x="818515" y="2139315"/>
            <a:ext cx="4857750" cy="4067175"/>
          </a:xfrm>
          <a:prstGeom prst="rect">
            <a:avLst/>
          </a:prstGeom>
        </p:spPr>
      </p:pic>
      <p:pic>
        <p:nvPicPr>
          <p:cNvPr id="10" name="图片 9"/>
          <p:cNvPicPr>
            <a:picLocks noChangeAspect="1"/>
          </p:cNvPicPr>
          <p:nvPr/>
        </p:nvPicPr>
        <p:blipFill>
          <a:blip r:embed="rId9"/>
          <a:stretch>
            <a:fillRect/>
          </a:stretch>
        </p:blipFill>
        <p:spPr>
          <a:xfrm>
            <a:off x="818515" y="2139315"/>
            <a:ext cx="4857750" cy="4067175"/>
          </a:xfrm>
          <a:prstGeom prst="rect">
            <a:avLst/>
          </a:prstGeom>
        </p:spPr>
      </p:pic>
      <p:pic>
        <p:nvPicPr>
          <p:cNvPr id="11" name="图片 10" descr="播仔素材库【1】0172"/>
          <p:cNvPicPr>
            <a:picLocks noChangeAspect="1"/>
          </p:cNvPicPr>
          <p:nvPr/>
        </p:nvPicPr>
        <p:blipFill>
          <a:blip r:embed="rId10"/>
          <a:stretch>
            <a:fillRect/>
          </a:stretch>
        </p:blipFill>
        <p:spPr>
          <a:xfrm>
            <a:off x="10422255" y="4940935"/>
            <a:ext cx="1647825" cy="1647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3"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3" presetClass="entr" presetSubtype="1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3" presetClass="entr" presetSubtype="1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solidFill>
                  <a:schemeClr val="accent2"/>
                </a:solidFill>
                <a:latin typeface="字语坊腹黑体" panose="02000503000000000000" charset="-122"/>
                <a:ea typeface="字语坊腹黑体" panose="02000503000000000000" charset="-122"/>
                <a:cs typeface="字语坊腹黑体" panose="02000503000000000000" charset="-122"/>
              </a:rPr>
              <a:t>当前章节需懂得</a:t>
            </a:r>
            <a:r>
              <a:rPr lang="en-US" altLang="zh-CN">
                <a:solidFill>
                  <a:schemeClr val="accent2"/>
                </a:solidFill>
                <a:latin typeface="字语坊腹黑体" panose="02000503000000000000" charset="-122"/>
                <a:ea typeface="字语坊腹黑体" panose="02000503000000000000" charset="-122"/>
                <a:cs typeface="字语坊腹黑体" panose="02000503000000000000" charset="-122"/>
              </a:rPr>
              <a:t>Linux</a:t>
            </a:r>
            <a:r>
              <a:rPr lang="zh-CN" altLang="en-US">
                <a:solidFill>
                  <a:schemeClr val="accent2"/>
                </a:solidFill>
                <a:latin typeface="字语坊腹黑体" panose="02000503000000000000" charset="-122"/>
                <a:ea typeface="字语坊腹黑体" panose="02000503000000000000" charset="-122"/>
                <a:cs typeface="字语坊腹黑体" panose="02000503000000000000" charset="-122"/>
              </a:rPr>
              <a:t>操作系统使用</a:t>
            </a:r>
          </a:p>
        </p:txBody>
      </p:sp>
      <p:sp>
        <p:nvSpPr>
          <p:cNvPr id="3" name="文本占位符 2"/>
          <p:cNvSpPr>
            <a:spLocks noGrp="1"/>
          </p:cNvSpPr>
          <p:nvPr>
            <p:ph type="body" sz="quarter" idx="11"/>
          </p:nvPr>
        </p:nvSpPr>
        <p:spPr>
          <a:xfrm>
            <a:off x="3791585" y="2468880"/>
            <a:ext cx="1307465" cy="1148080"/>
          </a:xfrm>
        </p:spPr>
        <p:txBody>
          <a:bodyPr/>
          <a:lstStyle/>
          <a:p>
            <a:r>
              <a:rPr lang="zh-CN" altLang="en-US"/>
              <a:t>说明</a:t>
            </a:r>
          </a:p>
        </p:txBody>
      </p:sp>
      <p:sp>
        <p:nvSpPr>
          <p:cNvPr id="5" name="文本框 4"/>
          <p:cNvSpPr txBox="1"/>
          <p:nvPr/>
        </p:nvSpPr>
        <p:spPr>
          <a:xfrm>
            <a:off x="5383530" y="2997200"/>
            <a:ext cx="6936740" cy="2061210"/>
          </a:xfrm>
          <a:prstGeom prst="rect">
            <a:avLst/>
          </a:prstGeom>
          <a:noFill/>
        </p:spPr>
        <p:txBody>
          <a:bodyPr wrap="square" rtlCol="0">
            <a:spAutoFit/>
          </a:bodyPr>
          <a:lstStyle/>
          <a:p>
            <a:pPr marL="0" indent="0">
              <a:buFont typeface="Arial" panose="020B0604020202020204" pitchFamily="34" charset="0"/>
              <a:buNone/>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本章节内容涉及到：</a:t>
            </a:r>
          </a:p>
          <a:p>
            <a:pPr marL="285750" indent="-285750">
              <a:buFont typeface="Arial" panose="020B0604020202020204" pitchFamily="34" charset="0"/>
              <a:buChar char="•"/>
            </a:pP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VMware</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虚拟化软件</a:t>
            </a:r>
          </a:p>
          <a:p>
            <a:pPr marL="285750" indent="-285750">
              <a:buFont typeface="Arial" panose="020B0604020202020204" pitchFamily="34" charset="0"/>
              <a:buChar char="•"/>
            </a:pP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操作系统（</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CentOS</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）的基本使用</a:t>
            </a:r>
          </a:p>
          <a:p>
            <a:pPr marL="285750" indent="-285750">
              <a:buFont typeface="Arial" panose="020B0604020202020204" pitchFamily="34" charset="0"/>
              <a:buChar char="•"/>
            </a:pP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IP</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地址、主机名、环境变量等知识点</a:t>
            </a:r>
          </a:p>
          <a:p>
            <a:pPr marL="0" indent="0">
              <a:buFont typeface="Arial" panose="020B0604020202020204" pitchFamily="34" charset="0"/>
              <a:buNone/>
            </a:pPr>
            <a:endPar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indent="0">
              <a:buFont typeface="Arial" panose="020B0604020202020204" pitchFamily="34" charset="0"/>
              <a:buNone/>
            </a:pP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零基础建议先学习本课程附带的</a:t>
            </a:r>
            <a:r>
              <a:rPr lang="zh-CN" altLang="en-US" sz="16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《补充知识点</a:t>
            </a:r>
            <a:r>
              <a:rPr lang="en-US" altLang="zh-CN" sz="16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6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操作系统》</a:t>
            </a:r>
            <a:endPar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a:buFont typeface="Arial" panose="020B0604020202020204" pitchFamily="34" charset="0"/>
              <a:buChar char="•"/>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基础同学可以直接学习本章节</a:t>
            </a:r>
          </a:p>
        </p:txBody>
      </p:sp>
      <p:pic>
        <p:nvPicPr>
          <p:cNvPr id="8" name="图片 7" descr="播仔素材库【1】0184"/>
          <p:cNvPicPr>
            <a:picLocks noChangeAspect="1"/>
          </p:cNvPicPr>
          <p:nvPr/>
        </p:nvPicPr>
        <p:blipFill>
          <a:blip r:embed="rId2"/>
          <a:stretch>
            <a:fillRect/>
          </a:stretch>
        </p:blipFill>
        <p:spPr>
          <a:xfrm>
            <a:off x="1343660" y="1772920"/>
            <a:ext cx="2577465" cy="25774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配置多台Linux虚拟机</a:t>
            </a:r>
            <a:endParaRPr lang="zh-CN" altLang="en-US"/>
          </a:p>
        </p:txBody>
      </p:sp>
      <p:sp>
        <p:nvSpPr>
          <p:cNvPr id="3" name="文本占位符 2"/>
          <p:cNvSpPr>
            <a:spLocks noGrp="1"/>
          </p:cNvSpPr>
          <p:nvPr>
            <p:ph type="body" sz="quarter" idx="11"/>
          </p:nvPr>
        </p:nvSpPr>
        <p:spPr/>
        <p:txBody>
          <a:bodyPr/>
          <a:lstStyle/>
          <a:p>
            <a:r>
              <a:rPr lang="zh-CN" altLang="en-US"/>
              <a:t>同样的操作克隆出：node2和node3</a:t>
            </a:r>
          </a:p>
          <a:p>
            <a:endParaRPr lang="zh-CN" altLang="en-US"/>
          </a:p>
        </p:txBody>
      </p:sp>
      <p:pic>
        <p:nvPicPr>
          <p:cNvPr id="5" name="图片 4"/>
          <p:cNvPicPr>
            <a:picLocks noChangeAspect="1"/>
          </p:cNvPicPr>
          <p:nvPr/>
        </p:nvPicPr>
        <p:blipFill>
          <a:blip r:embed="rId2"/>
          <a:stretch>
            <a:fillRect/>
          </a:stretch>
        </p:blipFill>
        <p:spPr>
          <a:xfrm>
            <a:off x="2600325" y="2376170"/>
            <a:ext cx="1314450" cy="942975"/>
          </a:xfrm>
          <a:prstGeom prst="rect">
            <a:avLst/>
          </a:prstGeom>
        </p:spPr>
      </p:pic>
      <p:pic>
        <p:nvPicPr>
          <p:cNvPr id="6" name="图片 5"/>
          <p:cNvPicPr>
            <a:picLocks noChangeAspect="1"/>
          </p:cNvPicPr>
          <p:nvPr/>
        </p:nvPicPr>
        <p:blipFill>
          <a:blip r:embed="rId3"/>
          <a:stretch>
            <a:fillRect/>
          </a:stretch>
        </p:blipFill>
        <p:spPr>
          <a:xfrm>
            <a:off x="833120" y="2433320"/>
            <a:ext cx="1381125" cy="600075"/>
          </a:xfrm>
          <a:prstGeom prst="rect">
            <a:avLst/>
          </a:prstGeom>
        </p:spPr>
      </p:pic>
      <p:sp>
        <p:nvSpPr>
          <p:cNvPr id="4" name="文本框 3"/>
          <p:cNvSpPr txBox="1"/>
          <p:nvPr/>
        </p:nvSpPr>
        <p:spPr>
          <a:xfrm>
            <a:off x="2351405" y="6074410"/>
            <a:ext cx="7462520" cy="368300"/>
          </a:xfrm>
          <a:prstGeom prst="rect">
            <a:avLst/>
          </a:prstGeom>
          <a:noFill/>
        </p:spPr>
        <p:txBody>
          <a:bodyPr wrap="square" rtlCol="0">
            <a:spAutoFit/>
          </a:bodyPr>
          <a:lstStyle/>
          <a:p>
            <a:pPr algn="ctr"/>
            <a:r>
              <a:rPr lang="zh-CN" altLang="en-US">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至此，我们在</a:t>
            </a:r>
            <a:r>
              <a:rPr lang="en-US" altLang="zh-CN">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VMware</a:t>
            </a:r>
            <a:r>
              <a:rPr lang="zh-CN" altLang="en-US">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中，就构建了</a:t>
            </a:r>
            <a:r>
              <a:rPr lang="en-US" altLang="zh-CN">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台</a:t>
            </a:r>
            <a:r>
              <a:rPr lang="en-US" altLang="zh-CN">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虚拟机使用</a:t>
            </a:r>
          </a:p>
        </p:txBody>
      </p:sp>
      <p:sp>
        <p:nvSpPr>
          <p:cNvPr id="7" name="文本框 6"/>
          <p:cNvSpPr txBox="1"/>
          <p:nvPr/>
        </p:nvSpPr>
        <p:spPr>
          <a:xfrm>
            <a:off x="710565" y="3933190"/>
            <a:ext cx="4064000" cy="829945"/>
          </a:xfrm>
          <a:prstGeom prst="rect">
            <a:avLst/>
          </a:prstGeom>
          <a:noFill/>
        </p:spPr>
        <p:txBody>
          <a:bodyPr wrap="square" rtlCol="0">
            <a:spAutoFit/>
          </a:bodyPr>
          <a:lstStyle/>
          <a:p>
            <a:r>
              <a:rPr lang="zh-CN" altLang="en-US" sz="1600">
                <a:latin typeface="阿里巴巴普惠体" panose="00020600040101010101" pitchFamily="18" charset="-122"/>
                <a:ea typeface="阿里巴巴普惠体" panose="00020600040101010101" pitchFamily="18" charset="-122"/>
              </a:rPr>
              <a:t>对虚拟机的内存进行配置：</a:t>
            </a:r>
          </a:p>
          <a:p>
            <a:pPr marL="285750" indent="-285750">
              <a:buFont typeface="Arial" panose="020B0604020202020204" pitchFamily="34" charset="0"/>
              <a:buChar char="•"/>
            </a:pPr>
            <a:r>
              <a:rPr lang="en-US" altLang="zh-CN" sz="1600">
                <a:latin typeface="阿里巴巴普惠体" panose="00020600040101010101" pitchFamily="18" charset="-122"/>
                <a:ea typeface="阿里巴巴普惠体" panose="00020600040101010101" pitchFamily="18" charset="-122"/>
              </a:rPr>
              <a:t>node1</a:t>
            </a:r>
            <a:r>
              <a:rPr lang="zh-CN" altLang="en-US" sz="1600">
                <a:latin typeface="阿里巴巴普惠体" panose="00020600040101010101" pitchFamily="18" charset="-122"/>
                <a:ea typeface="阿里巴巴普惠体" panose="00020600040101010101" pitchFamily="18" charset="-122"/>
              </a:rPr>
              <a:t>配置为</a:t>
            </a:r>
            <a:r>
              <a:rPr lang="en-US" altLang="zh-CN" sz="1600">
                <a:latin typeface="阿里巴巴普惠体" panose="00020600040101010101" pitchFamily="18" charset="-122"/>
                <a:ea typeface="阿里巴巴普惠体" panose="00020600040101010101" pitchFamily="18" charset="-122"/>
              </a:rPr>
              <a:t>4G</a:t>
            </a:r>
            <a:r>
              <a:rPr lang="zh-CN" altLang="en-US" sz="1600">
                <a:latin typeface="阿里巴巴普惠体" panose="00020600040101010101" pitchFamily="18" charset="-122"/>
                <a:ea typeface="阿里巴巴普惠体" panose="00020600040101010101" pitchFamily="18" charset="-122"/>
              </a:rPr>
              <a:t>内存</a:t>
            </a:r>
          </a:p>
          <a:p>
            <a:pPr marL="285750" indent="-285750">
              <a:buFont typeface="Arial" panose="020B0604020202020204" pitchFamily="34" charset="0"/>
              <a:buChar char="•"/>
            </a:pPr>
            <a:r>
              <a:rPr lang="en-US" altLang="zh-CN" sz="1600">
                <a:latin typeface="阿里巴巴普惠体" panose="00020600040101010101" pitchFamily="18" charset="-122"/>
                <a:ea typeface="阿里巴巴普惠体" panose="00020600040101010101" pitchFamily="18" charset="-122"/>
              </a:rPr>
              <a:t>node2</a:t>
            </a:r>
            <a:r>
              <a:rPr lang="zh-CN" altLang="en-US" sz="1600">
                <a:latin typeface="阿里巴巴普惠体" panose="00020600040101010101" pitchFamily="18" charset="-122"/>
                <a:ea typeface="阿里巴巴普惠体" panose="00020600040101010101" pitchFamily="18" charset="-122"/>
              </a:rPr>
              <a:t>、</a:t>
            </a:r>
            <a:r>
              <a:rPr lang="en-US" altLang="zh-CN" sz="1600">
                <a:latin typeface="阿里巴巴普惠体" panose="00020600040101010101" pitchFamily="18" charset="-122"/>
                <a:ea typeface="阿里巴巴普惠体" panose="00020600040101010101" pitchFamily="18" charset="-122"/>
              </a:rPr>
              <a:t>node3</a:t>
            </a:r>
            <a:r>
              <a:rPr lang="zh-CN" altLang="en-US" sz="1600">
                <a:latin typeface="阿里巴巴普惠体" panose="00020600040101010101" pitchFamily="18" charset="-122"/>
                <a:ea typeface="阿里巴巴普惠体" panose="00020600040101010101" pitchFamily="18" charset="-122"/>
              </a:rPr>
              <a:t>配置为</a:t>
            </a:r>
            <a:r>
              <a:rPr lang="en-US" altLang="zh-CN" sz="1600">
                <a:latin typeface="阿里巴巴普惠体" panose="00020600040101010101" pitchFamily="18" charset="-122"/>
                <a:ea typeface="阿里巴巴普惠体" panose="00020600040101010101" pitchFamily="18" charset="-122"/>
              </a:rPr>
              <a:t>2G</a:t>
            </a:r>
            <a:r>
              <a:rPr lang="zh-CN" altLang="en-US" sz="1600">
                <a:latin typeface="阿里巴巴普惠体" panose="00020600040101010101" pitchFamily="18" charset="-122"/>
                <a:ea typeface="阿里巴巴普惠体" panose="00020600040101010101" pitchFamily="18" charset="-122"/>
              </a:rPr>
              <a:t>内存</a:t>
            </a:r>
          </a:p>
        </p:txBody>
      </p:sp>
      <p:pic>
        <p:nvPicPr>
          <p:cNvPr id="8" name="图片 7" descr="播仔素材库【1】0173"/>
          <p:cNvPicPr>
            <a:picLocks noChangeAspect="1"/>
          </p:cNvPicPr>
          <p:nvPr/>
        </p:nvPicPr>
        <p:blipFill>
          <a:blip r:embed="rId4"/>
          <a:stretch>
            <a:fillRect/>
          </a:stretch>
        </p:blipFill>
        <p:spPr>
          <a:xfrm>
            <a:off x="10191750" y="4787265"/>
            <a:ext cx="1884045" cy="1884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1989101"/>
            <a:ext cx="410210" cy="410210"/>
          </a:xfrm>
          <a:prstGeom prst="rect">
            <a:avLst/>
          </a:prstGeom>
        </p:spPr>
      </p:pic>
      <p:grpSp>
        <p:nvGrpSpPr>
          <p:cNvPr id="8" name="组合 7"/>
          <p:cNvGrpSpPr/>
          <p:nvPr/>
        </p:nvGrpSpPr>
        <p:grpSpPr>
          <a:xfrm>
            <a:off x="8328025" y="1412875"/>
            <a:ext cx="4496435" cy="1602740"/>
            <a:chOff x="13115" y="2225"/>
            <a:chExt cx="7081" cy="2524"/>
          </a:xfrm>
        </p:grpSpPr>
        <p:sp>
          <p:nvSpPr>
            <p:cNvPr id="4" name="左大括号 3"/>
            <p:cNvSpPr/>
            <p:nvPr/>
          </p:nvSpPr>
          <p:spPr>
            <a:xfrm>
              <a:off x="13115" y="2452"/>
              <a:ext cx="680" cy="20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3796" y="2225"/>
              <a:ext cx="6400"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主机名、</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IP</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SSH</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免密登录</a:t>
              </a:r>
            </a:p>
          </p:txBody>
        </p:sp>
        <p:sp>
          <p:nvSpPr>
            <p:cNvPr id="6" name="文本框 5"/>
            <p:cNvSpPr txBox="1"/>
            <p:nvPr/>
          </p:nvSpPr>
          <p:spPr>
            <a:xfrm>
              <a:off x="13796" y="3246"/>
              <a:ext cx="6400" cy="483"/>
            </a:xfrm>
            <a:prstGeom prst="rect">
              <a:avLst/>
            </a:prstGeom>
            <a:noFill/>
          </p:spPr>
          <p:txBody>
            <a:bodyPr wrap="square" rtlCol="0">
              <a:spAutoFit/>
            </a:bodyPr>
            <a:lstStyle/>
            <a:p>
              <a:r>
                <a:rPr lang="en-US" sz="140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JDK</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环境部署</a:t>
              </a:r>
              <a:endPar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文本框 6"/>
            <p:cNvSpPr txBox="1"/>
            <p:nvPr/>
          </p:nvSpPr>
          <p:spPr>
            <a:xfrm>
              <a:off x="13796" y="4266"/>
              <a:ext cx="6400" cy="483"/>
            </a:xfrm>
            <a:prstGeom prst="rect">
              <a:avLst/>
            </a:prstGeom>
            <a:noFill/>
          </p:spPr>
          <p:txBody>
            <a:bodyPr wrap="square" rtlCol="0">
              <a:spAutoFit/>
            </a:bodyPr>
            <a:lstStyle/>
            <a:p>
              <a:r>
                <a:rPr 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防火墙、</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SELinux</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、时间同步</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altLang="en-US" sz="1600" dirty="0">
                <a:solidFill>
                  <a:srgbClr val="FF0000"/>
                </a:solidFill>
                <a:sym typeface="+mn-ea"/>
              </a:rPr>
              <a:t>对三台虚拟机完成主机名、固定</a:t>
            </a:r>
            <a:r>
              <a:rPr lang="en-US" altLang="zh-CN" sz="1600" dirty="0">
                <a:solidFill>
                  <a:srgbClr val="FF0000"/>
                </a:solidFill>
                <a:sym typeface="+mn-ea"/>
              </a:rPr>
              <a:t>IP</a:t>
            </a:r>
            <a:r>
              <a:rPr lang="zh-CN" altLang="en-US" sz="1600" dirty="0">
                <a:solidFill>
                  <a:srgbClr val="FF0000"/>
                </a:solidFill>
                <a:sym typeface="+mn-ea"/>
              </a:rPr>
              <a:t>、</a:t>
            </a:r>
            <a:r>
              <a:rPr lang="en-US" altLang="zh-CN" sz="1600" dirty="0">
                <a:solidFill>
                  <a:srgbClr val="FF0000"/>
                </a:solidFill>
                <a:sym typeface="+mn-ea"/>
              </a:rPr>
              <a:t>SSH</a:t>
            </a:r>
            <a:r>
              <a:rPr lang="zh-CN" altLang="en-US" sz="1600" dirty="0">
                <a:solidFill>
                  <a:srgbClr val="FF0000"/>
                </a:solidFill>
                <a:sym typeface="+mn-ea"/>
              </a:rPr>
              <a:t>免密登陆等系统设置</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配置固定</a:t>
            </a:r>
            <a:r>
              <a:rPr lang="en-US" altLang="zh-CN"/>
              <a:t>IP</a:t>
            </a:r>
            <a:r>
              <a:t>地址</a:t>
            </a:r>
          </a:p>
        </p:txBody>
      </p:sp>
      <p:sp>
        <p:nvSpPr>
          <p:cNvPr id="3" name="文本占位符 2"/>
          <p:cNvSpPr>
            <a:spLocks noGrp="1"/>
          </p:cNvSpPr>
          <p:nvPr>
            <p:ph type="body" sz="quarter" idx="11"/>
          </p:nvPr>
        </p:nvSpPr>
        <p:spPr/>
        <p:txBody>
          <a:bodyPr/>
          <a:lstStyle/>
          <a:p>
            <a:r>
              <a:rPr lang="zh-CN" altLang="en-US" dirty="0"/>
              <a:t>开启node1，修改主机名为node1，并修改固定ip为：192.168.88.131           修改</a:t>
            </a:r>
            <a:r>
              <a:rPr lang="en-US" altLang="zh-CN" dirty="0"/>
              <a:t>static</a:t>
            </a:r>
            <a:r>
              <a:rPr lang="zh-CN" altLang="en-US" dirty="0"/>
              <a:t>，配置静态信息</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同样的操作启动node2和node3,</a:t>
            </a:r>
          </a:p>
          <a:p>
            <a:r>
              <a:rPr lang="zh-CN" altLang="en-US" dirty="0"/>
              <a:t>修改node2主机名为node2，设置ip为192.168.88.132</a:t>
            </a:r>
          </a:p>
          <a:p>
            <a:r>
              <a:rPr lang="zh-CN" altLang="en-US" dirty="0"/>
              <a:t>修改node2主机名为node3，设置ip为192.168.88.133</a:t>
            </a:r>
          </a:p>
        </p:txBody>
      </p:sp>
      <p:pic>
        <p:nvPicPr>
          <p:cNvPr id="4" name="图片 3"/>
          <p:cNvPicPr>
            <a:picLocks noChangeAspect="1"/>
          </p:cNvPicPr>
          <p:nvPr/>
        </p:nvPicPr>
        <p:blipFill>
          <a:blip r:embed="rId3"/>
          <a:stretch>
            <a:fillRect/>
          </a:stretch>
        </p:blipFill>
        <p:spPr>
          <a:xfrm>
            <a:off x="790575" y="2190750"/>
            <a:ext cx="4552950" cy="2895600"/>
          </a:xfrm>
          <a:prstGeom prst="rect">
            <a:avLst/>
          </a:prstGeom>
        </p:spPr>
      </p:pic>
      <p:pic>
        <p:nvPicPr>
          <p:cNvPr id="7" name="图片 6">
            <a:extLst>
              <a:ext uri="{FF2B5EF4-FFF2-40B4-BE49-F238E27FC236}">
                <a16:creationId xmlns:a16="http://schemas.microsoft.com/office/drawing/2014/main" id="{65FAF00F-FEA6-BE05-7F71-960EC8F44EFC}"/>
              </a:ext>
            </a:extLst>
          </p:cNvPr>
          <p:cNvPicPr>
            <a:picLocks noChangeAspect="1"/>
          </p:cNvPicPr>
          <p:nvPr/>
        </p:nvPicPr>
        <p:blipFill>
          <a:blip r:embed="rId4"/>
          <a:stretch>
            <a:fillRect/>
          </a:stretch>
        </p:blipFill>
        <p:spPr>
          <a:xfrm>
            <a:off x="7824192" y="-87861"/>
            <a:ext cx="2370560" cy="1743861"/>
          </a:xfrm>
          <a:prstGeom prst="rect">
            <a:avLst/>
          </a:prstGeom>
        </p:spPr>
      </p:pic>
      <p:pic>
        <p:nvPicPr>
          <p:cNvPr id="9" name="图片 8">
            <a:extLst>
              <a:ext uri="{FF2B5EF4-FFF2-40B4-BE49-F238E27FC236}">
                <a16:creationId xmlns:a16="http://schemas.microsoft.com/office/drawing/2014/main" id="{790C26B6-29D6-8BBF-04CF-FB76C79D8EEA}"/>
              </a:ext>
            </a:extLst>
          </p:cNvPr>
          <p:cNvPicPr>
            <a:picLocks noChangeAspect="1"/>
          </p:cNvPicPr>
          <p:nvPr/>
        </p:nvPicPr>
        <p:blipFill>
          <a:blip r:embed="rId5"/>
          <a:stretch>
            <a:fillRect/>
          </a:stretch>
        </p:blipFill>
        <p:spPr>
          <a:xfrm>
            <a:off x="5807968" y="2238784"/>
            <a:ext cx="5923345" cy="34922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配置主机名映射</a:t>
            </a:r>
          </a:p>
        </p:txBody>
      </p:sp>
      <p:sp>
        <p:nvSpPr>
          <p:cNvPr id="3" name="文本占位符 2"/>
          <p:cNvSpPr>
            <a:spLocks noGrp="1"/>
          </p:cNvSpPr>
          <p:nvPr>
            <p:ph type="body" sz="quarter" idx="11"/>
          </p:nvPr>
        </p:nvSpPr>
        <p:spPr>
          <a:xfrm>
            <a:off x="710880" y="1656000"/>
            <a:ext cx="10698800" cy="4941352"/>
          </a:xfrm>
        </p:spPr>
        <p:txBody>
          <a:bodyPr/>
          <a:lstStyle/>
          <a:p>
            <a:pPr marL="342900" indent="-342900">
              <a:buAutoNum type="arabicPeriod"/>
            </a:pPr>
            <a:r>
              <a:rPr lang="zh-CN" altLang="en-US" dirty="0"/>
              <a:t>在Windows系统中修改hosts文件，填入如下内容：   </a:t>
            </a:r>
            <a:endParaRPr lang="en-US" altLang="zh-CN" dirty="0"/>
          </a:p>
          <a:p>
            <a:r>
              <a:rPr lang="nl-NL" altLang="zh-CN" dirty="0"/>
              <a:t>192.168.88.101 node1</a:t>
            </a:r>
          </a:p>
          <a:p>
            <a:r>
              <a:rPr lang="nl-NL" altLang="zh-CN" dirty="0"/>
              <a:t>192.168.88.102 node2</a:t>
            </a:r>
          </a:p>
          <a:p>
            <a:r>
              <a:rPr lang="nl-NL" altLang="zh-CN" dirty="0"/>
              <a:t>192.168.88.103 node3</a:t>
            </a:r>
            <a:r>
              <a:rPr lang="zh-CN" altLang="en-US" dirty="0"/>
              <a:t>这里图有误，和前面的</a:t>
            </a:r>
            <a:r>
              <a:rPr lang="en-US" altLang="zh-CN" dirty="0" err="1"/>
              <a:t>ip</a:t>
            </a:r>
            <a:r>
              <a:rPr lang="zh-CN" altLang="en-US" dirty="0"/>
              <a:t>一直</a:t>
            </a:r>
            <a:r>
              <a:rPr lang="en-US" altLang="zh-CN" dirty="0"/>
              <a:t>101</a:t>
            </a:r>
          </a:p>
          <a:p>
            <a:r>
              <a:rPr lang="en-US" altLang="zh-CN" dirty="0"/>
              <a:t>2. </a:t>
            </a:r>
            <a:r>
              <a:rPr lang="zh-CN" altLang="en-US" dirty="0"/>
              <a:t>在3台Linux的/etc/hosts文件中，填入如下内容（3台都要添加）</a:t>
            </a:r>
          </a:p>
          <a:p>
            <a:endParaRPr lang="zh-CN" altLang="en-US" dirty="0"/>
          </a:p>
        </p:txBody>
      </p:sp>
      <p:pic>
        <p:nvPicPr>
          <p:cNvPr id="4" name="图片 3"/>
          <p:cNvPicPr>
            <a:picLocks noChangeAspect="1"/>
          </p:cNvPicPr>
          <p:nvPr/>
        </p:nvPicPr>
        <p:blipFill>
          <a:blip r:embed="rId3"/>
          <a:stretch>
            <a:fillRect/>
          </a:stretch>
        </p:blipFill>
        <p:spPr>
          <a:xfrm>
            <a:off x="4151784" y="2276872"/>
            <a:ext cx="2276475" cy="733425"/>
          </a:xfrm>
          <a:prstGeom prst="rect">
            <a:avLst/>
          </a:prstGeom>
        </p:spPr>
      </p:pic>
      <p:pic>
        <p:nvPicPr>
          <p:cNvPr id="5" name="图片 4"/>
          <p:cNvPicPr>
            <a:picLocks noChangeAspect="1"/>
          </p:cNvPicPr>
          <p:nvPr/>
        </p:nvPicPr>
        <p:blipFill>
          <a:blip r:embed="rId4"/>
          <a:stretch>
            <a:fillRect/>
          </a:stretch>
        </p:blipFill>
        <p:spPr>
          <a:xfrm>
            <a:off x="1199456" y="4430864"/>
            <a:ext cx="2219325" cy="752475"/>
          </a:xfrm>
          <a:prstGeom prst="rect">
            <a:avLst/>
          </a:prstGeom>
        </p:spPr>
      </p:pic>
      <p:pic>
        <p:nvPicPr>
          <p:cNvPr id="6" name="图片 5" descr="播仔素材库【1】0175"/>
          <p:cNvPicPr>
            <a:picLocks noChangeAspect="1"/>
          </p:cNvPicPr>
          <p:nvPr/>
        </p:nvPicPr>
        <p:blipFill>
          <a:blip r:embed="rId5"/>
          <a:stretch>
            <a:fillRect/>
          </a:stretch>
        </p:blipFill>
        <p:spPr>
          <a:xfrm>
            <a:off x="10219055" y="4632960"/>
            <a:ext cx="2089150" cy="2089150"/>
          </a:xfrm>
          <a:prstGeom prst="rect">
            <a:avLst/>
          </a:prstGeom>
        </p:spPr>
      </p:pic>
      <p:sp>
        <p:nvSpPr>
          <p:cNvPr id="8" name="文本框 7">
            <a:extLst>
              <a:ext uri="{FF2B5EF4-FFF2-40B4-BE49-F238E27FC236}">
                <a16:creationId xmlns:a16="http://schemas.microsoft.com/office/drawing/2014/main" id="{B9894C15-739A-7F00-DBE6-3AD2B3899111}"/>
              </a:ext>
            </a:extLst>
          </p:cNvPr>
          <p:cNvSpPr txBox="1"/>
          <p:nvPr/>
        </p:nvSpPr>
        <p:spPr>
          <a:xfrm>
            <a:off x="7752184" y="2079960"/>
            <a:ext cx="3974331" cy="2031325"/>
          </a:xfrm>
          <a:prstGeom prst="rect">
            <a:avLst/>
          </a:prstGeom>
          <a:noFill/>
        </p:spPr>
        <p:txBody>
          <a:bodyPr wrap="square">
            <a:spAutoFit/>
          </a:bodyPr>
          <a:lstStyle/>
          <a:p>
            <a:pPr algn="l" fontAlgn="base">
              <a:buFont typeface="+mj-lt"/>
              <a:buNone/>
            </a:pPr>
            <a:r>
              <a:rPr lang="zh-CN" altLang="en-US" b="0" i="0" dirty="0">
                <a:solidFill>
                  <a:srgbClr val="1A2029"/>
                </a:solidFill>
                <a:effectLst/>
                <a:highlight>
                  <a:srgbClr val="FFFFFF"/>
                </a:highlight>
                <a:latin typeface="-apple-system"/>
              </a:rPr>
              <a:t>这两个操作的目的都是为了让所有的节点能够相互识别对方的主机名，这样在</a:t>
            </a:r>
            <a:r>
              <a:rPr lang="en-US" altLang="zh-CN" b="0" i="0" dirty="0">
                <a:solidFill>
                  <a:srgbClr val="1A2029"/>
                </a:solidFill>
                <a:effectLst/>
                <a:highlight>
                  <a:srgbClr val="FFFFFF"/>
                </a:highlight>
                <a:latin typeface="-apple-system"/>
              </a:rPr>
              <a:t>Hadoop</a:t>
            </a:r>
            <a:r>
              <a:rPr lang="zh-CN" altLang="en-US" b="0" i="0" dirty="0">
                <a:solidFill>
                  <a:srgbClr val="1A2029"/>
                </a:solidFill>
                <a:effectLst/>
                <a:highlight>
                  <a:srgbClr val="FFFFFF"/>
                </a:highlight>
                <a:latin typeface="-apple-system"/>
              </a:rPr>
              <a:t>集群的配置和操作过程中，就可以使用主机名而不是</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地址，这样即使</a:t>
            </a:r>
            <a:r>
              <a:rPr lang="en-US" altLang="zh-CN" b="0" i="0" dirty="0">
                <a:solidFill>
                  <a:srgbClr val="1A2029"/>
                </a:solidFill>
                <a:effectLst/>
                <a:highlight>
                  <a:srgbClr val="FFFFFF"/>
                </a:highlight>
                <a:latin typeface="-apple-system"/>
              </a:rPr>
              <a:t>IP</a:t>
            </a:r>
            <a:r>
              <a:rPr lang="zh-CN" altLang="en-US" b="0" i="0" dirty="0">
                <a:solidFill>
                  <a:srgbClr val="1A2029"/>
                </a:solidFill>
                <a:effectLst/>
                <a:highlight>
                  <a:srgbClr val="FFFFFF"/>
                </a:highlight>
                <a:latin typeface="-apple-system"/>
              </a:rPr>
              <a:t>地址发生变化，也只需要更新</a:t>
            </a:r>
            <a:r>
              <a:rPr lang="en-US" altLang="zh-CN" b="0" i="0" dirty="0">
                <a:solidFill>
                  <a:srgbClr val="1A2029"/>
                </a:solidFill>
                <a:effectLst/>
                <a:highlight>
                  <a:srgbClr val="FFFFFF"/>
                </a:highlight>
                <a:latin typeface="-apple-system"/>
              </a:rPr>
              <a:t>hosts</a:t>
            </a:r>
            <a:r>
              <a:rPr lang="zh-CN" altLang="en-US" b="0" i="0" dirty="0">
                <a:solidFill>
                  <a:srgbClr val="1A2029"/>
                </a:solidFill>
                <a:effectLst/>
                <a:highlight>
                  <a:srgbClr val="FFFFFF"/>
                </a:highlight>
                <a:latin typeface="-apple-system"/>
              </a:rPr>
              <a:t>文件，而不需要更改</a:t>
            </a:r>
            <a:r>
              <a:rPr lang="en-US" altLang="zh-CN" b="0" i="0" dirty="0">
                <a:solidFill>
                  <a:srgbClr val="1A2029"/>
                </a:solidFill>
                <a:effectLst/>
                <a:highlight>
                  <a:srgbClr val="FFFFFF"/>
                </a:highlight>
                <a:latin typeface="-apple-system"/>
              </a:rPr>
              <a:t>Hadoop</a:t>
            </a:r>
            <a:r>
              <a:rPr lang="zh-CN" altLang="en-US" b="0" i="0" dirty="0">
                <a:solidFill>
                  <a:srgbClr val="1A2029"/>
                </a:solidFill>
                <a:effectLst/>
                <a:highlight>
                  <a:srgbClr val="FFFFFF"/>
                </a:highlight>
                <a:latin typeface="-apple-system"/>
              </a:rPr>
              <a:t>的配置文件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配置SSH</a:t>
            </a:r>
            <a:r>
              <a:rPr lang="zh-CN" altLang="en-US" dirty="0">
                <a:solidFill>
                  <a:srgbClr val="FF0000"/>
                </a:solidFill>
              </a:rPr>
              <a:t>免密</a:t>
            </a:r>
            <a:r>
              <a:rPr lang="zh-CN" altLang="en-US" dirty="0"/>
              <a:t>登录</a:t>
            </a:r>
          </a:p>
        </p:txBody>
      </p:sp>
      <p:sp>
        <p:nvSpPr>
          <p:cNvPr id="3" name="文本占位符 2"/>
          <p:cNvSpPr>
            <a:spLocks noGrp="1"/>
          </p:cNvSpPr>
          <p:nvPr>
            <p:ph type="body" sz="quarter" idx="11"/>
          </p:nvPr>
        </p:nvSpPr>
        <p:spPr/>
        <p:txBody>
          <a:bodyPr/>
          <a:lstStyle/>
          <a:p>
            <a:r>
              <a:rPr lang="zh-CN" altLang="en-US" dirty="0"/>
              <a:t>后续安装的集群化软件，多数需要远程登录以及远程执行命令，我们可以简单起见，配置三台Linux服务器之间的免密码互相SSH登陆</a:t>
            </a:r>
          </a:p>
          <a:p>
            <a:r>
              <a:rPr lang="zh-CN" altLang="en-US" dirty="0"/>
              <a:t>1. 在每一台机器都执行：`ssh-keygen -t rsa -b 4096`，一路回车到底即可</a:t>
            </a:r>
          </a:p>
          <a:p>
            <a:r>
              <a:rPr lang="zh-CN" altLang="en-US" dirty="0"/>
              <a:t>2. 在每一台机器都执行：</a:t>
            </a:r>
          </a:p>
          <a:p>
            <a:endParaRPr lang="zh-CN" altLang="en-US" dirty="0"/>
          </a:p>
          <a:p>
            <a:endParaRPr lang="zh-CN" altLang="en-US" dirty="0"/>
          </a:p>
          <a:p>
            <a:r>
              <a:rPr lang="en-US" altLang="zh-CN" dirty="0"/>
              <a:t>3. 执行完毕后，node1、node2、node3之间将完成root用户之间的免密互通</a:t>
            </a:r>
          </a:p>
          <a:p>
            <a:endParaRPr lang="en-US" altLang="zh-CN" dirty="0"/>
          </a:p>
          <a:p>
            <a:r>
              <a:rPr lang="zh-CN" altLang="en-US" b="0" i="0" dirty="0">
                <a:solidFill>
                  <a:srgbClr val="1A2029"/>
                </a:solidFill>
                <a:effectLst/>
                <a:highlight>
                  <a:srgbClr val="FFFFFF"/>
                </a:highlight>
                <a:latin typeface="-apple-system"/>
              </a:rPr>
              <a:t>这样可以确保在集群中的节点之间执行命令时，不需要每次都输入密码，从而简化了集群的管理和维护工作。</a:t>
            </a:r>
            <a:endParaRPr lang="en-US" altLang="zh-CN" dirty="0"/>
          </a:p>
        </p:txBody>
      </p:sp>
      <p:pic>
        <p:nvPicPr>
          <p:cNvPr id="4" name="图片 3"/>
          <p:cNvPicPr>
            <a:picLocks noChangeAspect="1"/>
          </p:cNvPicPr>
          <p:nvPr/>
        </p:nvPicPr>
        <p:blipFill>
          <a:blip r:embed="rId2"/>
          <a:stretch>
            <a:fillRect/>
          </a:stretch>
        </p:blipFill>
        <p:spPr>
          <a:xfrm>
            <a:off x="911225" y="3429000"/>
            <a:ext cx="2152650" cy="971550"/>
          </a:xfrm>
          <a:prstGeom prst="rect">
            <a:avLst/>
          </a:prstGeom>
        </p:spPr>
      </p:pic>
      <p:pic>
        <p:nvPicPr>
          <p:cNvPr id="5" name="图片 4" descr="播仔素材库【1】0176"/>
          <p:cNvPicPr>
            <a:picLocks noChangeAspect="1"/>
          </p:cNvPicPr>
          <p:nvPr/>
        </p:nvPicPr>
        <p:blipFill>
          <a:blip r:embed="rId3"/>
          <a:stretch>
            <a:fillRect/>
          </a:stretch>
        </p:blipFill>
        <p:spPr>
          <a:xfrm>
            <a:off x="10641965" y="5185410"/>
            <a:ext cx="1408430" cy="14084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创建</a:t>
            </a:r>
            <a:r>
              <a:rPr lang="en-US" altLang="zh-CN"/>
              <a:t>hadoop</a:t>
            </a:r>
            <a:r>
              <a:t>用户并配置免密登录</a:t>
            </a:r>
          </a:p>
        </p:txBody>
      </p:sp>
      <p:sp>
        <p:nvSpPr>
          <p:cNvPr id="3" name="文本占位符 2"/>
          <p:cNvSpPr>
            <a:spLocks noGrp="1"/>
          </p:cNvSpPr>
          <p:nvPr>
            <p:ph type="body" sz="quarter" idx="11"/>
          </p:nvPr>
        </p:nvSpPr>
        <p:spPr/>
        <p:txBody>
          <a:bodyPr/>
          <a:lstStyle/>
          <a:p>
            <a:r>
              <a:rPr lang="zh-CN" altLang="en-US" dirty="0"/>
              <a:t>后续大数据的软件，将不会以</a:t>
            </a:r>
            <a:r>
              <a:rPr lang="en-US" altLang="zh-CN" dirty="0"/>
              <a:t>root</a:t>
            </a:r>
            <a:r>
              <a:rPr lang="zh-CN" altLang="en-US" dirty="0"/>
              <a:t>用户启动（确保安全，养成良好的习惯）</a:t>
            </a:r>
          </a:p>
          <a:p>
            <a:r>
              <a:rPr lang="zh-CN" altLang="en-US" dirty="0"/>
              <a:t>我们为大数据的软件创建一个单独的用户</a:t>
            </a:r>
            <a:r>
              <a:rPr lang="en-US" altLang="zh-CN" dirty="0" err="1"/>
              <a:t>hadoop</a:t>
            </a:r>
            <a:r>
              <a:rPr lang="zh-CN" altLang="en-US" dirty="0"/>
              <a:t>，并为三台服务器同样配置</a:t>
            </a:r>
            <a:r>
              <a:rPr lang="en-US" altLang="zh-CN" dirty="0" err="1"/>
              <a:t>hadoop</a:t>
            </a:r>
            <a:r>
              <a:rPr lang="zh-CN" altLang="en-US" dirty="0"/>
              <a:t>用户的免密互通</a:t>
            </a:r>
          </a:p>
          <a:p>
            <a:r>
              <a:rPr lang="en-US" altLang="zh-CN" dirty="0"/>
              <a:t>1. </a:t>
            </a:r>
            <a:r>
              <a:rPr lang="zh-CN" altLang="en-US" dirty="0"/>
              <a:t>在每一台机器执行：</a:t>
            </a:r>
            <a:r>
              <a:rPr lang="en-US" altLang="zh-CN" dirty="0" err="1"/>
              <a:t>useradd</a:t>
            </a:r>
            <a:r>
              <a:rPr lang="en-US" altLang="zh-CN" dirty="0"/>
              <a:t> </a:t>
            </a:r>
            <a:r>
              <a:rPr lang="en-US" altLang="zh-CN" dirty="0" err="1"/>
              <a:t>hadoop</a:t>
            </a:r>
            <a:r>
              <a:rPr lang="zh-CN" altLang="en-US" dirty="0"/>
              <a:t>，创建</a:t>
            </a:r>
            <a:r>
              <a:rPr lang="en-US" altLang="zh-CN" dirty="0" err="1"/>
              <a:t>hadoop</a:t>
            </a:r>
            <a:r>
              <a:rPr lang="zh-CN" altLang="en-US" dirty="0"/>
              <a:t>用户</a:t>
            </a:r>
          </a:p>
          <a:p>
            <a:r>
              <a:rPr lang="en-US" altLang="zh-CN" dirty="0"/>
              <a:t>2. </a:t>
            </a:r>
            <a:r>
              <a:rPr lang="zh-CN" altLang="en-US" dirty="0"/>
              <a:t>在每一台机器执行：</a:t>
            </a:r>
            <a:r>
              <a:rPr lang="en-US" altLang="zh-CN" dirty="0"/>
              <a:t>passwd </a:t>
            </a:r>
            <a:r>
              <a:rPr lang="en-US" altLang="zh-CN" dirty="0" err="1"/>
              <a:t>hadoop</a:t>
            </a:r>
            <a:r>
              <a:rPr lang="zh-CN" altLang="en-US" dirty="0"/>
              <a:t>，设置</a:t>
            </a:r>
            <a:r>
              <a:rPr lang="en-US" altLang="zh-CN" dirty="0" err="1"/>
              <a:t>hadoop</a:t>
            </a:r>
            <a:r>
              <a:rPr lang="zh-CN" altLang="en-US" dirty="0"/>
              <a:t>用户密码为</a:t>
            </a:r>
            <a:r>
              <a:rPr lang="en-US" altLang="zh-CN" dirty="0"/>
              <a:t>123456</a:t>
            </a:r>
          </a:p>
          <a:p>
            <a:r>
              <a:rPr lang="en-US" altLang="zh-CN" dirty="0"/>
              <a:t>3. </a:t>
            </a:r>
            <a:r>
              <a:rPr lang="zh-CN" altLang="en-US" dirty="0"/>
              <a:t>在每一台机器均切换到</a:t>
            </a:r>
            <a:r>
              <a:rPr lang="en-US" altLang="zh-CN" dirty="0" err="1"/>
              <a:t>hadoop</a:t>
            </a:r>
            <a:r>
              <a:rPr lang="zh-CN" altLang="en-US" dirty="0"/>
              <a:t>用户：</a:t>
            </a:r>
            <a:r>
              <a:rPr lang="en-US" altLang="zh-CN" dirty="0" err="1"/>
              <a:t>su</a:t>
            </a:r>
            <a:r>
              <a:rPr lang="en-US" altLang="zh-CN" dirty="0"/>
              <a:t> - </a:t>
            </a:r>
            <a:r>
              <a:rPr lang="en-US" altLang="zh-CN" dirty="0" err="1"/>
              <a:t>hadoop</a:t>
            </a:r>
            <a:r>
              <a:rPr lang="zh-CN" altLang="en-US" dirty="0"/>
              <a:t>，并执行</a:t>
            </a:r>
            <a:r>
              <a:rPr lang="en-US" altLang="zh-CN" dirty="0"/>
              <a:t> ssh-keygen -t </a:t>
            </a:r>
            <a:r>
              <a:rPr lang="en-US" altLang="zh-CN" dirty="0" err="1"/>
              <a:t>rsa</a:t>
            </a:r>
            <a:r>
              <a:rPr lang="en-US" altLang="zh-CN" dirty="0"/>
              <a:t> -b 4096</a:t>
            </a:r>
            <a:r>
              <a:rPr lang="zh-CN" altLang="en-US" dirty="0"/>
              <a:t>，创建</a:t>
            </a:r>
            <a:r>
              <a:rPr lang="en-US" altLang="zh-CN" dirty="0"/>
              <a:t>ssh</a:t>
            </a:r>
            <a:r>
              <a:rPr lang="zh-CN" altLang="en-US" dirty="0"/>
              <a:t>密钥</a:t>
            </a:r>
          </a:p>
          <a:p>
            <a:r>
              <a:rPr lang="en-US" altLang="zh-CN" dirty="0"/>
              <a:t>4. </a:t>
            </a:r>
            <a:r>
              <a:rPr lang="zh-CN" altLang="en-US" dirty="0"/>
              <a:t>在每一台机器均执行</a:t>
            </a:r>
            <a:endParaRPr lang="en-US" altLang="zh-CN" dirty="0"/>
          </a:p>
          <a:p>
            <a:r>
              <a:rPr lang="zh-CN" altLang="en-US" dirty="0"/>
              <a:t>在</a:t>
            </a:r>
            <a:r>
              <a:rPr lang="en-US" altLang="zh-CN" dirty="0"/>
              <a:t>Linux</a:t>
            </a:r>
            <a:r>
              <a:rPr lang="zh-CN" altLang="en-US" dirty="0"/>
              <a:t>系统中，每个用户都有自己的家目录和一组配置文件，包括</a:t>
            </a:r>
            <a:r>
              <a:rPr lang="en-US" altLang="zh-CN" dirty="0"/>
              <a:t>SSH</a:t>
            </a:r>
            <a:r>
              <a:rPr lang="zh-CN" altLang="en-US" dirty="0"/>
              <a:t>密钥</a:t>
            </a:r>
          </a:p>
        </p:txBody>
      </p:sp>
      <p:pic>
        <p:nvPicPr>
          <p:cNvPr id="4" name="图片 3"/>
          <p:cNvPicPr>
            <a:picLocks noChangeAspect="1"/>
          </p:cNvPicPr>
          <p:nvPr>
            <p:custDataLst>
              <p:tags r:id="rId1"/>
            </p:custDataLst>
          </p:nvPr>
        </p:nvPicPr>
        <p:blipFill>
          <a:blip r:embed="rId4"/>
          <a:stretch>
            <a:fillRect/>
          </a:stretch>
        </p:blipFill>
        <p:spPr>
          <a:xfrm>
            <a:off x="7968208" y="4123027"/>
            <a:ext cx="2152650" cy="971550"/>
          </a:xfrm>
          <a:prstGeom prst="rect">
            <a:avLst/>
          </a:prstGeom>
        </p:spPr>
      </p:pic>
      <p:pic>
        <p:nvPicPr>
          <p:cNvPr id="5" name="图片 4" descr="播仔素材库【1】0227"/>
          <p:cNvPicPr>
            <a:picLocks noChangeAspect="1"/>
          </p:cNvPicPr>
          <p:nvPr/>
        </p:nvPicPr>
        <p:blipFill>
          <a:blip r:embed="rId5"/>
          <a:stretch>
            <a:fillRect/>
          </a:stretch>
        </p:blipFill>
        <p:spPr>
          <a:xfrm>
            <a:off x="10670540" y="5085080"/>
            <a:ext cx="1590675" cy="15906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1989101"/>
            <a:ext cx="410210" cy="410210"/>
          </a:xfrm>
          <a:prstGeom prst="rect">
            <a:avLst/>
          </a:prstGeom>
        </p:spPr>
      </p:pic>
      <p:grpSp>
        <p:nvGrpSpPr>
          <p:cNvPr id="8" name="组合 7"/>
          <p:cNvGrpSpPr/>
          <p:nvPr/>
        </p:nvGrpSpPr>
        <p:grpSpPr>
          <a:xfrm>
            <a:off x="8328025" y="1412875"/>
            <a:ext cx="4496435" cy="1602740"/>
            <a:chOff x="13115" y="2225"/>
            <a:chExt cx="7081" cy="2524"/>
          </a:xfrm>
        </p:grpSpPr>
        <p:sp>
          <p:nvSpPr>
            <p:cNvPr id="4" name="左大括号 3"/>
            <p:cNvSpPr/>
            <p:nvPr/>
          </p:nvSpPr>
          <p:spPr>
            <a:xfrm>
              <a:off x="13115" y="2452"/>
              <a:ext cx="680" cy="20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3796" y="2225"/>
              <a:ext cx="6400"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主机名、</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IP</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SSH</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免密登录</a:t>
              </a:r>
            </a:p>
          </p:txBody>
        </p:sp>
        <p:sp>
          <p:nvSpPr>
            <p:cNvPr id="6" name="文本框 5"/>
            <p:cNvSpPr txBox="1"/>
            <p:nvPr/>
          </p:nvSpPr>
          <p:spPr>
            <a:xfrm>
              <a:off x="13796" y="3246"/>
              <a:ext cx="6400" cy="483"/>
            </a:xfrm>
            <a:prstGeom prst="rect">
              <a:avLst/>
            </a:prstGeom>
            <a:noFill/>
          </p:spPr>
          <p:txBody>
            <a:bodyPr wrap="square" rtlCol="0">
              <a:spAutoFit/>
            </a:bodyPr>
            <a:lstStyle/>
            <a:p>
              <a:r>
                <a:rPr 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JDK</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环境部署</a:t>
              </a:r>
            </a:p>
          </p:txBody>
        </p:sp>
        <p:sp>
          <p:nvSpPr>
            <p:cNvPr id="7" name="文本框 6"/>
            <p:cNvSpPr txBox="1"/>
            <p:nvPr/>
          </p:nvSpPr>
          <p:spPr>
            <a:xfrm>
              <a:off x="13796" y="4266"/>
              <a:ext cx="6400" cy="483"/>
            </a:xfrm>
            <a:prstGeom prst="rect">
              <a:avLst/>
            </a:prstGeom>
            <a:noFill/>
          </p:spPr>
          <p:txBody>
            <a:bodyPr wrap="square" rtlCol="0">
              <a:spAutoFit/>
            </a:bodyPr>
            <a:lstStyle/>
            <a:p>
              <a:r>
                <a:rPr 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防火墙、</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SELinux</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、时间同步</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sz="1600" dirty="0">
                <a:solidFill>
                  <a:srgbClr val="FF0000"/>
                </a:solidFill>
                <a:sym typeface="+mn-ea"/>
              </a:rPr>
              <a:t>对三台虚拟机完成</a:t>
            </a:r>
            <a:r>
              <a:rPr lang="en-US" altLang="zh-CN" sz="1600" dirty="0">
                <a:solidFill>
                  <a:srgbClr val="FF0000"/>
                </a:solidFill>
                <a:sym typeface="+mn-ea"/>
              </a:rPr>
              <a:t>JDK</a:t>
            </a:r>
            <a:r>
              <a:rPr lang="zh-CN" altLang="en-US" sz="1600" dirty="0">
                <a:solidFill>
                  <a:srgbClr val="FF0000"/>
                </a:solidFill>
                <a:sym typeface="+mn-ea"/>
              </a:rPr>
              <a:t>环境的部署</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什么是</a:t>
            </a:r>
            <a:r>
              <a:rPr lang="en-US" altLang="zh-CN"/>
              <a:t>JDK</a:t>
            </a:r>
            <a:r>
              <a:t>为什么需要部署它</a:t>
            </a:r>
          </a:p>
        </p:txBody>
      </p:sp>
      <p:sp>
        <p:nvSpPr>
          <p:cNvPr id="3" name="文本占位符 2"/>
          <p:cNvSpPr>
            <a:spLocks noGrp="1"/>
          </p:cNvSpPr>
          <p:nvPr>
            <p:ph type="body" sz="quarter" idx="11"/>
          </p:nvPr>
        </p:nvSpPr>
        <p:spPr/>
        <p:txBody>
          <a:bodyPr/>
          <a:lstStyle/>
          <a:p>
            <a:r>
              <a:rPr lang="en-US" altLang="zh-CN" dirty="0"/>
              <a:t>JDK</a:t>
            </a:r>
            <a:r>
              <a:rPr lang="zh-CN" altLang="en-US" dirty="0"/>
              <a:t>：</a:t>
            </a:r>
            <a:r>
              <a:rPr lang="en-US" altLang="zh-CN" dirty="0"/>
              <a:t>Java Development Kit</a:t>
            </a:r>
            <a:r>
              <a:rPr lang="zh-CN" altLang="en-US" dirty="0"/>
              <a:t>，是用于</a:t>
            </a:r>
            <a:r>
              <a:rPr lang="en-US" altLang="zh-CN" dirty="0"/>
              <a:t>Java</a:t>
            </a:r>
            <a:r>
              <a:rPr lang="zh-CN" altLang="en-US" dirty="0"/>
              <a:t>语言开发的环境。</a:t>
            </a:r>
          </a:p>
          <a:p>
            <a:endParaRPr lang="zh-CN" altLang="en-US" dirty="0"/>
          </a:p>
          <a:p>
            <a:r>
              <a:rPr lang="en-US" altLang="zh-CN" dirty="0"/>
              <a:t>                                </a:t>
            </a:r>
            <a:r>
              <a:rPr lang="zh-CN" altLang="en-US" dirty="0"/>
              <a:t>大数据的很多软件的运行都需要有</a:t>
            </a:r>
            <a:r>
              <a:rPr lang="en-US" altLang="zh-CN" dirty="0"/>
              <a:t>Java</a:t>
            </a:r>
            <a:r>
              <a:rPr lang="zh-CN" altLang="en-US" dirty="0"/>
              <a:t>运行环境的支持</a:t>
            </a:r>
          </a:p>
          <a:p>
            <a:r>
              <a:rPr lang="zh-CN" altLang="en-US" dirty="0"/>
              <a:t> </a:t>
            </a:r>
            <a:r>
              <a:rPr lang="en-US" altLang="zh-CN" dirty="0"/>
              <a:t>                               </a:t>
            </a:r>
            <a:r>
              <a:rPr lang="zh-CN" altLang="en-US" dirty="0"/>
              <a:t>所以我们在三台服务器上，预先都部署好</a:t>
            </a:r>
            <a:r>
              <a:rPr lang="en-US" altLang="zh-CN" dirty="0"/>
              <a:t>JDK</a:t>
            </a:r>
            <a:r>
              <a:rPr lang="zh-CN" altLang="en-US" dirty="0"/>
              <a:t>环境。</a:t>
            </a:r>
          </a:p>
          <a:p>
            <a:endParaRPr lang="zh-CN" altLang="en-US" dirty="0"/>
          </a:p>
          <a:p>
            <a:pPr marL="285750" indent="-285750">
              <a:buFont typeface="Arial" panose="020B0604020202020204" pitchFamily="34" charset="0"/>
              <a:buChar char="•"/>
            </a:pPr>
            <a:r>
              <a:rPr lang="zh-CN" altLang="en-US" dirty="0"/>
              <a:t>部署</a:t>
            </a:r>
            <a:r>
              <a:rPr lang="en-US" altLang="zh-CN" dirty="0"/>
              <a:t>JDK</a:t>
            </a:r>
            <a:r>
              <a:rPr lang="zh-CN" altLang="en-US" dirty="0"/>
              <a:t>不需要懂得</a:t>
            </a:r>
            <a:r>
              <a:rPr lang="en-US" altLang="zh-CN" dirty="0"/>
              <a:t>Java</a:t>
            </a:r>
            <a:r>
              <a:rPr lang="zh-CN" altLang="en-US" dirty="0"/>
              <a:t>语言，只需要掌握</a:t>
            </a:r>
            <a:r>
              <a:rPr lang="en-US" altLang="zh-CN" dirty="0"/>
              <a:t>Linux</a:t>
            </a:r>
            <a:r>
              <a:rPr lang="zh-CN" altLang="en-US" dirty="0"/>
              <a:t>相关命令即可。</a:t>
            </a:r>
          </a:p>
          <a:p>
            <a:pPr marL="285750" indent="-285750">
              <a:buFont typeface="Arial" panose="020B0604020202020204" pitchFamily="34" charset="0"/>
              <a:buChar char="•"/>
            </a:pPr>
            <a:r>
              <a:rPr lang="zh-CN" altLang="en-US" dirty="0"/>
              <a:t>课程中使用</a:t>
            </a:r>
            <a:r>
              <a:rPr lang="en-US" altLang="zh-CN" dirty="0"/>
              <a:t>JDK1.8</a:t>
            </a:r>
            <a:r>
              <a:rPr lang="zh-CN" altLang="en-US" dirty="0"/>
              <a:t>版本</a:t>
            </a:r>
          </a:p>
        </p:txBody>
      </p:sp>
      <p:pic>
        <p:nvPicPr>
          <p:cNvPr id="4" name="图片 3" descr="01 (122)"/>
          <p:cNvPicPr>
            <a:picLocks noChangeAspect="1"/>
          </p:cNvPicPr>
          <p:nvPr>
            <p:custDataLst>
              <p:tags r:id="rId1"/>
            </p:custDataLst>
          </p:nvPr>
        </p:nvPicPr>
        <p:blipFill>
          <a:blip r:embed="rId4"/>
          <a:stretch>
            <a:fillRect/>
          </a:stretch>
        </p:blipFill>
        <p:spPr>
          <a:xfrm>
            <a:off x="10526395" y="5013325"/>
            <a:ext cx="1889760" cy="1889760"/>
          </a:xfrm>
          <a:prstGeom prst="rect">
            <a:avLst/>
          </a:prstGeom>
        </p:spPr>
      </p:pic>
      <p:pic>
        <p:nvPicPr>
          <p:cNvPr id="100" name="图片 99"/>
          <p:cNvPicPr/>
          <p:nvPr>
            <p:custDataLst>
              <p:tags r:id="rId2"/>
            </p:custDataLst>
          </p:nvPr>
        </p:nvPicPr>
        <p:blipFill>
          <a:blip r:embed="rId5"/>
          <a:srcRect l="30070" t="15175" r="29710" b="16368"/>
          <a:stretch>
            <a:fillRect/>
          </a:stretch>
        </p:blipFill>
        <p:spPr>
          <a:xfrm>
            <a:off x="710565" y="2060575"/>
            <a:ext cx="1711960" cy="1661160"/>
          </a:xfrm>
          <a:prstGeom prst="rect">
            <a:avLst/>
          </a:prstGeom>
          <a:noFill/>
          <a:ln w="9525">
            <a:noFill/>
          </a:ln>
        </p:spPr>
      </p:pic>
      <p:pic>
        <p:nvPicPr>
          <p:cNvPr id="6" name="图片 5">
            <a:extLst>
              <a:ext uri="{FF2B5EF4-FFF2-40B4-BE49-F238E27FC236}">
                <a16:creationId xmlns:a16="http://schemas.microsoft.com/office/drawing/2014/main" id="{97C4A0F8-E3EB-6DE8-C13E-1A7CFED816F6}"/>
              </a:ext>
            </a:extLst>
          </p:cNvPr>
          <p:cNvPicPr>
            <a:picLocks noChangeAspect="1"/>
          </p:cNvPicPr>
          <p:nvPr/>
        </p:nvPicPr>
        <p:blipFill>
          <a:blip r:embed="rId6"/>
          <a:stretch>
            <a:fillRect/>
          </a:stretch>
        </p:blipFill>
        <p:spPr>
          <a:xfrm>
            <a:off x="8019908" y="1250908"/>
            <a:ext cx="2603634" cy="1619333"/>
          </a:xfrm>
          <a:prstGeom prst="rect">
            <a:avLst/>
          </a:prstGeom>
        </p:spPr>
      </p:pic>
      <p:pic>
        <p:nvPicPr>
          <p:cNvPr id="8" name="图片 7">
            <a:extLst>
              <a:ext uri="{FF2B5EF4-FFF2-40B4-BE49-F238E27FC236}">
                <a16:creationId xmlns:a16="http://schemas.microsoft.com/office/drawing/2014/main" id="{B30BD5F1-1E77-119D-597F-4D61F47184C3}"/>
              </a:ext>
            </a:extLst>
          </p:cNvPr>
          <p:cNvPicPr>
            <a:picLocks noChangeAspect="1"/>
          </p:cNvPicPr>
          <p:nvPr/>
        </p:nvPicPr>
        <p:blipFill>
          <a:blip r:embed="rId7"/>
          <a:stretch>
            <a:fillRect/>
          </a:stretch>
        </p:blipFill>
        <p:spPr>
          <a:xfrm>
            <a:off x="7776982" y="3323713"/>
            <a:ext cx="3089486" cy="1590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solidFill>
                  <a:srgbClr val="FF0000"/>
                </a:solidFill>
              </a:rPr>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3"/>
          <a:stretch>
            <a:fillRect/>
          </a:stretch>
        </p:blipFill>
        <p:spPr>
          <a:xfrm>
            <a:off x="4584021" y="798476"/>
            <a:ext cx="410210" cy="4102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配置JDK环境</a:t>
            </a:r>
          </a:p>
        </p:txBody>
      </p:sp>
      <p:sp>
        <p:nvSpPr>
          <p:cNvPr id="3" name="文本占位符 2"/>
          <p:cNvSpPr>
            <a:spLocks noGrp="1"/>
          </p:cNvSpPr>
          <p:nvPr>
            <p:ph type="body" sz="quarter" idx="11"/>
          </p:nvPr>
        </p:nvSpPr>
        <p:spPr/>
        <p:txBody>
          <a:bodyPr/>
          <a:lstStyle/>
          <a:p>
            <a:r>
              <a:rPr lang="en-US" altLang="zh-CN" dirty="0"/>
              <a:t>1. </a:t>
            </a:r>
            <a:r>
              <a:rPr lang="zh-CN" altLang="en-US" dirty="0"/>
              <a:t>下载JDK软件：https://www.oracle.com/java/technologies/downloads</a:t>
            </a:r>
          </a:p>
          <a:p>
            <a:r>
              <a:rPr lang="zh-CN" altLang="en-US" dirty="0"/>
              <a:t>在页面下方找到：</a:t>
            </a:r>
          </a:p>
        </p:txBody>
      </p:sp>
      <p:pic>
        <p:nvPicPr>
          <p:cNvPr id="4" name="图片 3"/>
          <p:cNvPicPr>
            <a:picLocks noChangeAspect="1"/>
          </p:cNvPicPr>
          <p:nvPr/>
        </p:nvPicPr>
        <p:blipFill>
          <a:blip r:embed="rId2"/>
          <a:stretch>
            <a:fillRect/>
          </a:stretch>
        </p:blipFill>
        <p:spPr>
          <a:xfrm>
            <a:off x="767080" y="2637155"/>
            <a:ext cx="4163060" cy="3418205"/>
          </a:xfrm>
          <a:prstGeom prst="rect">
            <a:avLst/>
          </a:prstGeom>
        </p:spPr>
      </p:pic>
      <p:pic>
        <p:nvPicPr>
          <p:cNvPr id="5" name="图片 4" descr="播仔素材库【1】0188"/>
          <p:cNvPicPr>
            <a:picLocks noChangeAspect="1"/>
          </p:cNvPicPr>
          <p:nvPr/>
        </p:nvPicPr>
        <p:blipFill>
          <a:blip r:embed="rId3"/>
          <a:stretch>
            <a:fillRect/>
          </a:stretch>
        </p:blipFill>
        <p:spPr>
          <a:xfrm>
            <a:off x="10296525" y="4686935"/>
            <a:ext cx="2009140" cy="20091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配置JDK环境</a:t>
            </a:r>
            <a:endParaRPr lang="zh-CN" altLang="en-US"/>
          </a:p>
        </p:txBody>
      </p:sp>
      <p:sp>
        <p:nvSpPr>
          <p:cNvPr id="3" name="文本占位符 2"/>
          <p:cNvSpPr>
            <a:spLocks noGrp="1"/>
          </p:cNvSpPr>
          <p:nvPr>
            <p:ph type="body" sz="quarter" idx="11"/>
          </p:nvPr>
        </p:nvSpPr>
        <p:spPr/>
        <p:txBody>
          <a:bodyPr/>
          <a:lstStyle/>
          <a:p>
            <a:r>
              <a:rPr lang="zh-CN" altLang="en-US"/>
              <a:t>下载jdk-8u3</a:t>
            </a:r>
            <a:r>
              <a:rPr lang="en-US" altLang="zh-CN"/>
              <a:t>6</a:t>
            </a:r>
            <a:r>
              <a:rPr lang="zh-CN" altLang="en-US"/>
              <a:t>1-linux-x64.tar.gz</a:t>
            </a:r>
          </a:p>
          <a:p>
            <a:endParaRPr lang="zh-CN" altLang="en-US"/>
          </a:p>
          <a:p>
            <a:endParaRPr lang="zh-CN" altLang="en-US"/>
          </a:p>
          <a:p>
            <a:endParaRPr lang="zh-CN" altLang="en-US"/>
          </a:p>
          <a:p>
            <a:endParaRPr lang="zh-CN" altLang="en-US"/>
          </a:p>
          <a:p>
            <a:endParaRPr lang="zh-CN" altLang="en-US"/>
          </a:p>
          <a:p>
            <a:r>
              <a:rPr lang="zh-CN" altLang="en-US">
                <a:solidFill>
                  <a:srgbClr val="FF0000"/>
                </a:solidFill>
              </a:rPr>
              <a:t>在弹出的页面中输入Oracle的账户密码即可下载（如无账户，请自行注册，注册是免费的）</a:t>
            </a:r>
          </a:p>
        </p:txBody>
      </p:sp>
      <p:pic>
        <p:nvPicPr>
          <p:cNvPr id="4" name="图片 3"/>
          <p:cNvPicPr>
            <a:picLocks noChangeAspect="1"/>
          </p:cNvPicPr>
          <p:nvPr/>
        </p:nvPicPr>
        <p:blipFill>
          <a:blip r:embed="rId2"/>
          <a:stretch>
            <a:fillRect/>
          </a:stretch>
        </p:blipFill>
        <p:spPr>
          <a:xfrm>
            <a:off x="785495" y="2114550"/>
            <a:ext cx="6124575" cy="1562100"/>
          </a:xfrm>
          <a:prstGeom prst="rect">
            <a:avLst/>
          </a:prstGeom>
        </p:spPr>
      </p:pic>
      <p:pic>
        <p:nvPicPr>
          <p:cNvPr id="5" name="图片 4" descr="播仔素材库【1】0189"/>
          <p:cNvPicPr>
            <a:picLocks noChangeAspect="1"/>
          </p:cNvPicPr>
          <p:nvPr/>
        </p:nvPicPr>
        <p:blipFill>
          <a:blip r:embed="rId3"/>
          <a:stretch>
            <a:fillRect/>
          </a:stretch>
        </p:blipFill>
        <p:spPr>
          <a:xfrm>
            <a:off x="10431145" y="4744085"/>
            <a:ext cx="1849755" cy="18497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配置JDK环境</a:t>
            </a:r>
            <a:endParaRPr lang="zh-CN" altLang="en-US"/>
          </a:p>
        </p:txBody>
      </p:sp>
      <p:sp>
        <p:nvSpPr>
          <p:cNvPr id="3" name="文本占位符 2"/>
          <p:cNvSpPr>
            <a:spLocks noGrp="1"/>
          </p:cNvSpPr>
          <p:nvPr>
            <p:ph type="body" sz="quarter" idx="11"/>
          </p:nvPr>
        </p:nvSpPr>
        <p:spPr>
          <a:xfrm>
            <a:off x="710880" y="1596394"/>
            <a:ext cx="8193432" cy="5144974"/>
          </a:xfrm>
        </p:spPr>
        <p:txBody>
          <a:bodyPr/>
          <a:lstStyle/>
          <a:p>
            <a:r>
              <a:rPr lang="en-US" altLang="zh-CN" dirty="0"/>
              <a:t>1. </a:t>
            </a:r>
            <a:r>
              <a:rPr lang="en-US" altLang="zh-CN" dirty="0" err="1"/>
              <a:t>创建文件夹，用来部署JDK，将JDK和Tomcat都安装部署到</a:t>
            </a:r>
            <a:r>
              <a:rPr lang="en-US" altLang="zh-CN" dirty="0"/>
              <a:t>：/export/server 内</a:t>
            </a:r>
          </a:p>
          <a:p>
            <a:endParaRPr lang="en-US" altLang="zh-CN" dirty="0"/>
          </a:p>
          <a:p>
            <a:r>
              <a:rPr lang="en-US" altLang="zh-CN" dirty="0"/>
              <a:t>2. </a:t>
            </a:r>
            <a:r>
              <a:rPr lang="en-US" altLang="zh-CN" dirty="0" err="1"/>
              <a:t>解压缩JDK安装文件</a:t>
            </a:r>
            <a:endParaRPr lang="en-US" altLang="zh-CN" dirty="0"/>
          </a:p>
          <a:p>
            <a:endParaRPr lang="en-US" altLang="zh-CN" dirty="0"/>
          </a:p>
          <a:p>
            <a:r>
              <a:rPr lang="en-US" altLang="zh-CN" dirty="0"/>
              <a:t>3. </a:t>
            </a:r>
            <a:r>
              <a:rPr lang="en-US" altLang="zh-CN" dirty="0" err="1"/>
              <a:t>配置JDK的软链接</a:t>
            </a:r>
            <a:endParaRPr lang="en-US" altLang="zh-CN" dirty="0"/>
          </a:p>
          <a:p>
            <a:endParaRPr lang="en-US" altLang="zh-CN" dirty="0"/>
          </a:p>
          <a:p>
            <a:r>
              <a:rPr lang="en-US" altLang="zh-CN" dirty="0"/>
              <a:t>4. </a:t>
            </a:r>
            <a:r>
              <a:rPr lang="en-US" altLang="zh-CN" dirty="0" err="1"/>
              <a:t>配置JAVA_HOME环境变量，以及将$JAVA_HOME</a:t>
            </a:r>
            <a:r>
              <a:rPr lang="en-US" altLang="zh-CN" dirty="0"/>
              <a:t>/</a:t>
            </a:r>
            <a:r>
              <a:rPr lang="en-US" altLang="zh-CN" dirty="0" err="1"/>
              <a:t>bin文件夹加入PATH环境变量中</a:t>
            </a:r>
            <a:endParaRPr lang="en-US" altLang="zh-CN" dirty="0"/>
          </a:p>
          <a:p>
            <a:r>
              <a:rPr lang="en-US" altLang="zh-CN" dirty="0"/>
              <a:t>JAVA_HOME</a:t>
            </a:r>
            <a:r>
              <a:rPr lang="zh-CN" altLang="en-US" dirty="0"/>
              <a:t>环境变量的作用是指定</a:t>
            </a:r>
            <a:r>
              <a:rPr lang="en-US" altLang="zh-CN" dirty="0"/>
              <a:t>Java</a:t>
            </a:r>
            <a:r>
              <a:rPr lang="zh-CN" altLang="en-US" dirty="0"/>
              <a:t>开发工具包（</a:t>
            </a:r>
            <a:r>
              <a:rPr lang="en-US" altLang="zh-CN" dirty="0"/>
              <a:t>JDK</a:t>
            </a:r>
            <a:r>
              <a:rPr lang="zh-CN" altLang="en-US" dirty="0"/>
              <a:t>）的安装路径。可以告诉系统到哪里去找</a:t>
            </a:r>
            <a:r>
              <a:rPr lang="en-US" altLang="zh-CN" dirty="0"/>
              <a:t>JDK</a:t>
            </a:r>
            <a:r>
              <a:rPr lang="zh-CN" altLang="en-US" dirty="0"/>
              <a:t>的相关文件。</a:t>
            </a:r>
            <a:r>
              <a:rPr lang="en-US" altLang="zh-CN" b="0" i="0" dirty="0">
                <a:solidFill>
                  <a:srgbClr val="1A2029"/>
                </a:solidFill>
                <a:effectLst/>
                <a:highlight>
                  <a:srgbClr val="FFFFFF"/>
                </a:highlight>
                <a:latin typeface="-apple-system"/>
              </a:rPr>
              <a:t> /</a:t>
            </a:r>
            <a:r>
              <a:rPr lang="en-US" altLang="zh-CN" b="0" i="0" dirty="0" err="1">
                <a:solidFill>
                  <a:srgbClr val="1A2029"/>
                </a:solidFill>
                <a:effectLst/>
                <a:highlight>
                  <a:srgbClr val="FFFFFF"/>
                </a:highlight>
                <a:latin typeface="-apple-system"/>
              </a:rPr>
              <a:t>etc</a:t>
            </a:r>
            <a:r>
              <a:rPr lang="en-US" altLang="zh-CN" b="0" i="0" dirty="0">
                <a:solidFill>
                  <a:srgbClr val="1A2029"/>
                </a:solidFill>
                <a:effectLst/>
                <a:highlight>
                  <a:srgbClr val="FFFFFF"/>
                </a:highlight>
                <a:latin typeface="-apple-system"/>
              </a:rPr>
              <a:t>/profile </a:t>
            </a:r>
            <a:r>
              <a:rPr lang="zh-CN" altLang="en-US" b="0" i="0" dirty="0">
                <a:solidFill>
                  <a:srgbClr val="1A2029"/>
                </a:solidFill>
                <a:effectLst/>
                <a:highlight>
                  <a:srgbClr val="FFFFFF"/>
                </a:highlight>
                <a:latin typeface="-apple-system"/>
              </a:rPr>
              <a:t>用于设置环境变量</a:t>
            </a:r>
            <a:endParaRPr lang="en-US" altLang="zh-CN" dirty="0"/>
          </a:p>
          <a:p>
            <a:r>
              <a:rPr lang="zh-CN" altLang="en-US" dirty="0"/>
              <a:t>可以在任何目录下直接运行</a:t>
            </a:r>
            <a:r>
              <a:rPr lang="en-US" altLang="zh-CN" dirty="0"/>
              <a:t>Java</a:t>
            </a:r>
            <a:r>
              <a:rPr lang="zh-CN" altLang="en-US" dirty="0"/>
              <a:t>编译器（</a:t>
            </a:r>
            <a:r>
              <a:rPr lang="en-US" altLang="zh-CN" dirty="0" err="1"/>
              <a:t>javac</a:t>
            </a:r>
            <a:r>
              <a:rPr lang="zh-CN" altLang="en-US" dirty="0"/>
              <a:t>）和</a:t>
            </a:r>
            <a:r>
              <a:rPr lang="en-US" altLang="zh-CN" dirty="0"/>
              <a:t>Java</a:t>
            </a:r>
            <a:r>
              <a:rPr lang="zh-CN" altLang="en-US" dirty="0"/>
              <a:t>运行时环境（</a:t>
            </a:r>
            <a:r>
              <a:rPr lang="en-US" altLang="zh-CN" dirty="0"/>
              <a:t>java`</a:t>
            </a:r>
            <a:r>
              <a:rPr lang="zh-CN" altLang="en-US" dirty="0"/>
              <a:t>）等命令，而无需每次都指定它们的完整路径</a:t>
            </a:r>
            <a:endParaRPr lang="en-US" altLang="zh-CN" dirty="0"/>
          </a:p>
          <a:p>
            <a:endParaRPr lang="en-US" altLang="zh-CN" dirty="0"/>
          </a:p>
        </p:txBody>
      </p:sp>
      <p:pic>
        <p:nvPicPr>
          <p:cNvPr id="4" name="图片 3"/>
          <p:cNvPicPr>
            <a:picLocks noChangeAspect="1"/>
          </p:cNvPicPr>
          <p:nvPr/>
        </p:nvPicPr>
        <p:blipFill>
          <a:blip r:embed="rId3"/>
          <a:stretch>
            <a:fillRect/>
          </a:stretch>
        </p:blipFill>
        <p:spPr>
          <a:xfrm>
            <a:off x="1028700" y="2114550"/>
            <a:ext cx="2495550" cy="361950"/>
          </a:xfrm>
          <a:prstGeom prst="rect">
            <a:avLst/>
          </a:prstGeom>
        </p:spPr>
      </p:pic>
      <p:pic>
        <p:nvPicPr>
          <p:cNvPr id="5" name="图片 4"/>
          <p:cNvPicPr>
            <a:picLocks noChangeAspect="1"/>
          </p:cNvPicPr>
          <p:nvPr/>
        </p:nvPicPr>
        <p:blipFill>
          <a:blip r:embed="rId4"/>
          <a:stretch>
            <a:fillRect/>
          </a:stretch>
        </p:blipFill>
        <p:spPr>
          <a:xfrm>
            <a:off x="1038225" y="3140710"/>
            <a:ext cx="5324475" cy="304800"/>
          </a:xfrm>
          <a:prstGeom prst="rect">
            <a:avLst/>
          </a:prstGeom>
        </p:spPr>
      </p:pic>
      <p:pic>
        <p:nvPicPr>
          <p:cNvPr id="6" name="图片 5"/>
          <p:cNvPicPr>
            <a:picLocks noChangeAspect="1"/>
          </p:cNvPicPr>
          <p:nvPr/>
        </p:nvPicPr>
        <p:blipFill>
          <a:blip r:embed="rId5"/>
          <a:stretch>
            <a:fillRect/>
          </a:stretch>
        </p:blipFill>
        <p:spPr>
          <a:xfrm>
            <a:off x="1028700" y="4149090"/>
            <a:ext cx="5095875" cy="304800"/>
          </a:xfrm>
          <a:prstGeom prst="rect">
            <a:avLst/>
          </a:prstGeom>
        </p:spPr>
      </p:pic>
      <p:pic>
        <p:nvPicPr>
          <p:cNvPr id="7" name="图片 6"/>
          <p:cNvPicPr>
            <a:picLocks noChangeAspect="1"/>
          </p:cNvPicPr>
          <p:nvPr/>
        </p:nvPicPr>
        <p:blipFill>
          <a:blip r:embed="rId6"/>
          <a:stretch>
            <a:fillRect/>
          </a:stretch>
        </p:blipFill>
        <p:spPr>
          <a:xfrm>
            <a:off x="8311197" y="3768090"/>
            <a:ext cx="3533775" cy="762000"/>
          </a:xfrm>
          <a:prstGeom prst="rect">
            <a:avLst/>
          </a:prstGeom>
        </p:spPr>
      </p:pic>
      <p:pic>
        <p:nvPicPr>
          <p:cNvPr id="8" name="图片 7" descr="播仔素材库【1】0190"/>
          <p:cNvPicPr>
            <a:picLocks noChangeAspect="1"/>
          </p:cNvPicPr>
          <p:nvPr/>
        </p:nvPicPr>
        <p:blipFill>
          <a:blip r:embed="rId7"/>
          <a:stretch>
            <a:fillRect/>
          </a:stretch>
        </p:blipFill>
        <p:spPr>
          <a:xfrm>
            <a:off x="10516870" y="4821555"/>
            <a:ext cx="1763395" cy="1763395"/>
          </a:xfrm>
          <a:prstGeom prst="rect">
            <a:avLst/>
          </a:prstGeom>
        </p:spPr>
      </p:pic>
      <p:pic>
        <p:nvPicPr>
          <p:cNvPr id="12" name="图片 11">
            <a:extLst>
              <a:ext uri="{FF2B5EF4-FFF2-40B4-BE49-F238E27FC236}">
                <a16:creationId xmlns:a16="http://schemas.microsoft.com/office/drawing/2014/main" id="{A7A3A682-C050-800D-5ACC-51B3BE5F801F}"/>
              </a:ext>
            </a:extLst>
          </p:cNvPr>
          <p:cNvPicPr>
            <a:picLocks noChangeAspect="1"/>
          </p:cNvPicPr>
          <p:nvPr/>
        </p:nvPicPr>
        <p:blipFill>
          <a:blip r:embed="rId8"/>
          <a:stretch>
            <a:fillRect/>
          </a:stretch>
        </p:blipFill>
        <p:spPr>
          <a:xfrm>
            <a:off x="6707361" y="1989641"/>
            <a:ext cx="5314144" cy="1303469"/>
          </a:xfrm>
          <a:prstGeom prst="rect">
            <a:avLst/>
          </a:prstGeom>
        </p:spPr>
      </p:pic>
      <p:pic>
        <p:nvPicPr>
          <p:cNvPr id="14" name="图片 13">
            <a:extLst>
              <a:ext uri="{FF2B5EF4-FFF2-40B4-BE49-F238E27FC236}">
                <a16:creationId xmlns:a16="http://schemas.microsoft.com/office/drawing/2014/main" id="{8F00EFE0-3D44-C763-E448-AC094DA3C59E}"/>
              </a:ext>
            </a:extLst>
          </p:cNvPr>
          <p:cNvPicPr>
            <a:picLocks noChangeAspect="1"/>
          </p:cNvPicPr>
          <p:nvPr/>
        </p:nvPicPr>
        <p:blipFill>
          <a:blip r:embed="rId9"/>
          <a:stretch>
            <a:fillRect/>
          </a:stretch>
        </p:blipFill>
        <p:spPr>
          <a:xfrm>
            <a:off x="5555155" y="887266"/>
            <a:ext cx="5512083" cy="66043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9B73274-AEAB-0548-DC45-5126AB7A1776}"/>
              </a:ext>
            </a:extLst>
          </p:cNvPr>
          <p:cNvPicPr>
            <a:picLocks noChangeAspect="1"/>
          </p:cNvPicPr>
          <p:nvPr/>
        </p:nvPicPr>
        <p:blipFill>
          <a:blip r:embed="rId2"/>
          <a:stretch>
            <a:fillRect/>
          </a:stretch>
        </p:blipFill>
        <p:spPr>
          <a:xfrm>
            <a:off x="2639616" y="836712"/>
            <a:ext cx="6552728" cy="5870448"/>
          </a:xfrm>
          <a:prstGeom prst="rect">
            <a:avLst/>
          </a:prstGeom>
        </p:spPr>
      </p:pic>
    </p:spTree>
    <p:extLst>
      <p:ext uri="{BB962C8B-B14F-4D97-AF65-F5344CB8AC3E}">
        <p14:creationId xmlns:p14="http://schemas.microsoft.com/office/powerpoint/2010/main" val="475412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配置JDK环境</a:t>
            </a:r>
            <a:endParaRPr lang="zh-CN" altLang="en-US"/>
          </a:p>
        </p:txBody>
      </p:sp>
      <p:sp>
        <p:nvSpPr>
          <p:cNvPr id="3" name="文本占位符 2"/>
          <p:cNvSpPr>
            <a:spLocks noGrp="1"/>
          </p:cNvSpPr>
          <p:nvPr>
            <p:ph type="body" sz="quarter" idx="11"/>
          </p:nvPr>
        </p:nvSpPr>
        <p:spPr/>
        <p:txBody>
          <a:bodyPr/>
          <a:lstStyle/>
          <a:p>
            <a:r>
              <a:rPr lang="en-US" altLang="zh-CN" dirty="0"/>
              <a:t>5. </a:t>
            </a:r>
            <a:r>
              <a:rPr lang="en-US" altLang="zh-CN" dirty="0" err="1"/>
              <a:t>生效环境变量</a:t>
            </a:r>
            <a:endParaRPr lang="en-US" altLang="zh-CN" dirty="0"/>
          </a:p>
          <a:p>
            <a:endParaRPr lang="en-US" altLang="zh-CN" dirty="0"/>
          </a:p>
          <a:p>
            <a:r>
              <a:rPr lang="en-US" altLang="zh-CN" dirty="0"/>
              <a:t>6. </a:t>
            </a:r>
            <a:r>
              <a:rPr lang="en-US" altLang="zh-CN" dirty="0" err="1"/>
              <a:t>配置java执行程序的软链接</a:t>
            </a:r>
            <a:endParaRPr lang="en-US" altLang="zh-CN" dirty="0"/>
          </a:p>
          <a:p>
            <a:endParaRPr lang="en-US" altLang="zh-CN" dirty="0"/>
          </a:p>
          <a:p>
            <a:endParaRPr lang="en-US" altLang="zh-CN" dirty="0"/>
          </a:p>
          <a:p>
            <a:r>
              <a:rPr lang="en-US" altLang="zh-CN" dirty="0"/>
              <a:t>7. </a:t>
            </a:r>
            <a:r>
              <a:rPr lang="zh-CN" altLang="en-US" dirty="0"/>
              <a:t>执行验证</a:t>
            </a:r>
            <a:endParaRPr lang="en-US" altLang="zh-CN" dirty="0"/>
          </a:p>
          <a:p>
            <a:endParaRPr lang="en-US" altLang="zh-CN" dirty="0"/>
          </a:p>
        </p:txBody>
      </p:sp>
      <p:pic>
        <p:nvPicPr>
          <p:cNvPr id="4" name="图片 3"/>
          <p:cNvPicPr>
            <a:picLocks noChangeAspect="1"/>
          </p:cNvPicPr>
          <p:nvPr/>
        </p:nvPicPr>
        <p:blipFill>
          <a:blip r:embed="rId2"/>
          <a:stretch>
            <a:fillRect/>
          </a:stretch>
        </p:blipFill>
        <p:spPr>
          <a:xfrm>
            <a:off x="1000125" y="2124075"/>
            <a:ext cx="2057400" cy="285750"/>
          </a:xfrm>
          <a:prstGeom prst="rect">
            <a:avLst/>
          </a:prstGeom>
        </p:spPr>
      </p:pic>
      <p:pic>
        <p:nvPicPr>
          <p:cNvPr id="5" name="图片 4"/>
          <p:cNvPicPr>
            <a:picLocks noChangeAspect="1"/>
          </p:cNvPicPr>
          <p:nvPr/>
        </p:nvPicPr>
        <p:blipFill>
          <a:blip r:embed="rId3"/>
          <a:stretch>
            <a:fillRect/>
          </a:stretch>
        </p:blipFill>
        <p:spPr>
          <a:xfrm>
            <a:off x="982980" y="3140710"/>
            <a:ext cx="3696335" cy="771525"/>
          </a:xfrm>
          <a:prstGeom prst="rect">
            <a:avLst/>
          </a:prstGeom>
        </p:spPr>
      </p:pic>
      <p:pic>
        <p:nvPicPr>
          <p:cNvPr id="6" name="图片 5"/>
          <p:cNvPicPr>
            <a:picLocks noChangeAspect="1"/>
          </p:cNvPicPr>
          <p:nvPr/>
        </p:nvPicPr>
        <p:blipFill>
          <a:blip r:embed="rId4"/>
          <a:stretch>
            <a:fillRect/>
          </a:stretch>
        </p:blipFill>
        <p:spPr>
          <a:xfrm>
            <a:off x="982980" y="4643120"/>
            <a:ext cx="1638300" cy="514350"/>
          </a:xfrm>
          <a:prstGeom prst="rect">
            <a:avLst/>
          </a:prstGeom>
        </p:spPr>
      </p:pic>
      <p:pic>
        <p:nvPicPr>
          <p:cNvPr id="7" name="图片 6" descr="播仔素材库【1】0206"/>
          <p:cNvPicPr>
            <a:picLocks noChangeAspect="1"/>
          </p:cNvPicPr>
          <p:nvPr/>
        </p:nvPicPr>
        <p:blipFill>
          <a:blip r:embed="rId5"/>
          <a:stretch>
            <a:fillRect/>
          </a:stretch>
        </p:blipFill>
        <p:spPr>
          <a:xfrm>
            <a:off x="10641965" y="5147310"/>
            <a:ext cx="1512570" cy="15125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1989101"/>
            <a:ext cx="410210" cy="410210"/>
          </a:xfrm>
          <a:prstGeom prst="rect">
            <a:avLst/>
          </a:prstGeom>
        </p:spPr>
      </p:pic>
      <p:grpSp>
        <p:nvGrpSpPr>
          <p:cNvPr id="8" name="组合 7"/>
          <p:cNvGrpSpPr/>
          <p:nvPr/>
        </p:nvGrpSpPr>
        <p:grpSpPr>
          <a:xfrm>
            <a:off x="8328025" y="1412875"/>
            <a:ext cx="4496435" cy="1602740"/>
            <a:chOff x="13115" y="2225"/>
            <a:chExt cx="7081" cy="2524"/>
          </a:xfrm>
        </p:grpSpPr>
        <p:sp>
          <p:nvSpPr>
            <p:cNvPr id="4" name="左大括号 3"/>
            <p:cNvSpPr/>
            <p:nvPr/>
          </p:nvSpPr>
          <p:spPr>
            <a:xfrm>
              <a:off x="13115" y="2452"/>
              <a:ext cx="680" cy="20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3796" y="2225"/>
              <a:ext cx="6400"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主机名、</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IP</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SSH</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免密登录</a:t>
              </a:r>
            </a:p>
          </p:txBody>
        </p:sp>
        <p:sp>
          <p:nvSpPr>
            <p:cNvPr id="6" name="文本框 5"/>
            <p:cNvSpPr txBox="1"/>
            <p:nvPr/>
          </p:nvSpPr>
          <p:spPr>
            <a:xfrm>
              <a:off x="13796" y="3246"/>
              <a:ext cx="6400" cy="483"/>
            </a:xfrm>
            <a:prstGeom prst="rect">
              <a:avLst/>
            </a:prstGeom>
            <a:noFill/>
          </p:spPr>
          <p:txBody>
            <a:bodyPr wrap="square" rtlCol="0">
              <a:spAutoFit/>
            </a:bodyPr>
            <a:lstStyle/>
            <a:p>
              <a:r>
                <a:rPr lang="en-US" sz="140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JDK</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环境部署</a:t>
              </a:r>
              <a:endPar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文本框 6"/>
            <p:cNvSpPr txBox="1"/>
            <p:nvPr/>
          </p:nvSpPr>
          <p:spPr>
            <a:xfrm>
              <a:off x="13796" y="4266"/>
              <a:ext cx="6400" cy="483"/>
            </a:xfrm>
            <a:prstGeom prst="rect">
              <a:avLst/>
            </a:prstGeom>
            <a:noFill/>
          </p:spPr>
          <p:txBody>
            <a:bodyPr wrap="square" rtlCol="0">
              <a:spAutoFit/>
            </a:bodyPr>
            <a:lstStyle/>
            <a:p>
              <a:r>
                <a:rPr 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防火墙、</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SELinux</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、时间同步</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altLang="en-US" sz="1600" dirty="0">
                <a:solidFill>
                  <a:srgbClr val="FF0000"/>
                </a:solidFill>
                <a:sym typeface="+mn-ea"/>
              </a:rPr>
              <a:t>对三台虚拟机完成</a:t>
            </a:r>
            <a:r>
              <a:rPr lang="zh-CN" sz="1600" dirty="0">
                <a:solidFill>
                  <a:srgbClr val="FF0000"/>
                </a:solidFill>
                <a:sym typeface="+mn-ea"/>
              </a:rPr>
              <a:t>防火墙、</a:t>
            </a:r>
            <a:r>
              <a:rPr lang="en-US" altLang="zh-CN" sz="1600" dirty="0">
                <a:solidFill>
                  <a:srgbClr val="FF0000"/>
                </a:solidFill>
                <a:sym typeface="+mn-ea"/>
              </a:rPr>
              <a:t>SElinux</a:t>
            </a:r>
            <a:r>
              <a:rPr lang="zh-CN" altLang="en-US" sz="1600" dirty="0">
                <a:solidFill>
                  <a:srgbClr val="FF0000"/>
                </a:solidFill>
                <a:sym typeface="+mn-ea"/>
              </a:rPr>
              <a:t>、时间同步等系统设置</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关闭防火墙和SELinux</a:t>
            </a:r>
          </a:p>
        </p:txBody>
      </p:sp>
      <p:sp>
        <p:nvSpPr>
          <p:cNvPr id="3" name="文本占位符 2"/>
          <p:cNvSpPr>
            <a:spLocks noGrp="1"/>
          </p:cNvSpPr>
          <p:nvPr>
            <p:ph type="body" sz="quarter" idx="11"/>
          </p:nvPr>
        </p:nvSpPr>
        <p:spPr/>
        <p:txBody>
          <a:bodyPr/>
          <a:lstStyle/>
          <a:p>
            <a:r>
              <a:rPr lang="zh-CN" altLang="en-US" dirty="0"/>
              <a:t>集群化软件之间需要通过端口互相通讯，为了避免出现网络不通的问题，我们可以简单的在集群内部关闭防火墙。</a:t>
            </a:r>
          </a:p>
          <a:p>
            <a:endParaRPr lang="zh-CN" altLang="en-US" dirty="0"/>
          </a:p>
          <a:p>
            <a:endParaRPr lang="zh-CN" altLang="en-US" dirty="0"/>
          </a:p>
          <a:p>
            <a:endParaRPr lang="zh-CN" altLang="en-US" dirty="0"/>
          </a:p>
          <a:p>
            <a:r>
              <a:rPr lang="zh-CN" altLang="en-US" dirty="0"/>
              <a:t>Linux有一个安全模块：SELinux，用以限制用户和程序的相关权限，来确保系统的安全稳定。</a:t>
            </a:r>
          </a:p>
          <a:p>
            <a:r>
              <a:rPr lang="zh-CN" altLang="en-US" dirty="0"/>
              <a:t>在当前，我们只需要关闭SELinux功能，避免导致后面的软件运行出现问题即可</a:t>
            </a:r>
          </a:p>
        </p:txBody>
      </p:sp>
      <p:pic>
        <p:nvPicPr>
          <p:cNvPr id="4" name="图片 3"/>
          <p:cNvPicPr>
            <a:picLocks noChangeAspect="1"/>
          </p:cNvPicPr>
          <p:nvPr/>
        </p:nvPicPr>
        <p:blipFill>
          <a:blip r:embed="rId2"/>
          <a:stretch>
            <a:fillRect/>
          </a:stretch>
        </p:blipFill>
        <p:spPr>
          <a:xfrm>
            <a:off x="819150" y="2277110"/>
            <a:ext cx="2914650" cy="990600"/>
          </a:xfrm>
          <a:prstGeom prst="rect">
            <a:avLst/>
          </a:prstGeom>
        </p:spPr>
      </p:pic>
      <p:pic>
        <p:nvPicPr>
          <p:cNvPr id="5" name="图片 4"/>
          <p:cNvPicPr>
            <a:picLocks noChangeAspect="1"/>
          </p:cNvPicPr>
          <p:nvPr/>
        </p:nvPicPr>
        <p:blipFill>
          <a:blip r:embed="rId3"/>
          <a:stretch>
            <a:fillRect/>
          </a:stretch>
        </p:blipFill>
        <p:spPr>
          <a:xfrm>
            <a:off x="767080" y="4653280"/>
            <a:ext cx="6553200" cy="1733550"/>
          </a:xfrm>
          <a:prstGeom prst="rect">
            <a:avLst/>
          </a:prstGeom>
        </p:spPr>
      </p:pic>
      <p:pic>
        <p:nvPicPr>
          <p:cNvPr id="6" name="图片 5" descr="播仔素材库【1】0209"/>
          <p:cNvPicPr>
            <a:picLocks noChangeAspect="1"/>
          </p:cNvPicPr>
          <p:nvPr/>
        </p:nvPicPr>
        <p:blipFill>
          <a:blip r:embed="rId4"/>
          <a:stretch>
            <a:fillRect/>
          </a:stretch>
        </p:blipFill>
        <p:spPr>
          <a:xfrm>
            <a:off x="10656570" y="5013325"/>
            <a:ext cx="1599565" cy="15995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修改时区并配置自动时间同步</a:t>
            </a:r>
          </a:p>
        </p:txBody>
      </p:sp>
      <p:sp>
        <p:nvSpPr>
          <p:cNvPr id="3" name="文本占位符 2"/>
          <p:cNvSpPr>
            <a:spLocks noGrp="1"/>
          </p:cNvSpPr>
          <p:nvPr>
            <p:ph type="body" sz="quarter" idx="11"/>
          </p:nvPr>
        </p:nvSpPr>
        <p:spPr>
          <a:xfrm>
            <a:off x="710880" y="1656000"/>
            <a:ext cx="10698800" cy="5024835"/>
          </a:xfrm>
        </p:spPr>
        <p:txBody>
          <a:bodyPr/>
          <a:lstStyle/>
          <a:p>
            <a:r>
              <a:rPr lang="zh-CN" altLang="en-US" dirty="0">
                <a:solidFill>
                  <a:srgbClr val="FF0000"/>
                </a:solidFill>
              </a:rPr>
              <a:t>以下操作在三台</a:t>
            </a:r>
            <a:r>
              <a:rPr lang="en-US" altLang="zh-CN" dirty="0">
                <a:solidFill>
                  <a:srgbClr val="FF0000"/>
                </a:solidFill>
              </a:rPr>
              <a:t>Linux</a:t>
            </a:r>
            <a:r>
              <a:rPr lang="zh-CN" altLang="en-US" dirty="0">
                <a:solidFill>
                  <a:srgbClr val="FF0000"/>
                </a:solidFill>
              </a:rPr>
              <a:t>均执行</a:t>
            </a:r>
            <a:endParaRPr lang="en-US" altLang="zh-CN" dirty="0"/>
          </a:p>
          <a:p>
            <a:r>
              <a:rPr lang="en-US" altLang="zh-CN" dirty="0">
                <a:solidFill>
                  <a:schemeClr val="accent1"/>
                </a:solidFill>
                <a:latin typeface="Sitka Heading Semibold" pitchFamily="2" charset="0"/>
              </a:rPr>
              <a:t>1. </a:t>
            </a:r>
            <a:r>
              <a:rPr lang="zh-CN" altLang="en-US" dirty="0">
                <a:solidFill>
                  <a:schemeClr val="accent1"/>
                </a:solidFill>
                <a:latin typeface="Sitka Heading Semibold" pitchFamily="2" charset="0"/>
              </a:rPr>
              <a:t>安装</a:t>
            </a:r>
            <a:r>
              <a:rPr lang="en-US" altLang="zh-CN" dirty="0" err="1">
                <a:solidFill>
                  <a:schemeClr val="accent1"/>
                </a:solidFill>
                <a:latin typeface="Sitka Heading Semibold" pitchFamily="2" charset="0"/>
              </a:rPr>
              <a:t>ntp</a:t>
            </a:r>
            <a:r>
              <a:rPr lang="zh-CN" altLang="en-US" dirty="0">
                <a:solidFill>
                  <a:schemeClr val="accent1"/>
                </a:solidFill>
                <a:latin typeface="Sitka Heading Semibold" pitchFamily="2" charset="0"/>
              </a:rPr>
              <a:t>软件</a:t>
            </a:r>
          </a:p>
          <a:p>
            <a:r>
              <a:rPr lang="en-US" altLang="zh-CN" dirty="0">
                <a:solidFill>
                  <a:schemeClr val="accent1"/>
                </a:solidFill>
                <a:latin typeface="Sitka Heading Semibold" pitchFamily="2" charset="0"/>
              </a:rPr>
              <a:t>yum install -y </a:t>
            </a:r>
            <a:r>
              <a:rPr lang="en-US" altLang="zh-CN" dirty="0" err="1">
                <a:solidFill>
                  <a:schemeClr val="accent1"/>
                </a:solidFill>
                <a:latin typeface="Sitka Heading Semibold" pitchFamily="2" charset="0"/>
              </a:rPr>
              <a:t>ntp</a:t>
            </a:r>
            <a:endParaRPr lang="en-US" altLang="zh-CN" dirty="0">
              <a:solidFill>
                <a:schemeClr val="accent1"/>
              </a:solidFill>
              <a:latin typeface="Sitka Heading Semibold" pitchFamily="2" charset="0"/>
            </a:endParaRPr>
          </a:p>
          <a:p>
            <a:r>
              <a:rPr lang="en-US" altLang="zh-CN" dirty="0">
                <a:solidFill>
                  <a:schemeClr val="accent1"/>
                </a:solidFill>
                <a:latin typeface="Sitka Heading Semibold" pitchFamily="2" charset="0"/>
              </a:rPr>
              <a:t>rm -f /</a:t>
            </a:r>
            <a:r>
              <a:rPr lang="en-US" altLang="zh-CN" dirty="0" err="1">
                <a:solidFill>
                  <a:schemeClr val="accent1"/>
                </a:solidFill>
                <a:latin typeface="Sitka Heading Semibold" pitchFamily="2" charset="0"/>
              </a:rPr>
              <a:t>etc</a:t>
            </a:r>
            <a:r>
              <a:rPr lang="en-US" altLang="zh-CN" dirty="0">
                <a:solidFill>
                  <a:schemeClr val="accent1"/>
                </a:solidFill>
                <a:latin typeface="Sitka Heading Semibold" pitchFamily="2" charset="0"/>
              </a:rPr>
              <a:t>/</a:t>
            </a:r>
            <a:r>
              <a:rPr lang="en-US" altLang="zh-CN" dirty="0" err="1">
                <a:solidFill>
                  <a:schemeClr val="accent1"/>
                </a:solidFill>
                <a:latin typeface="Sitka Heading Semibold" pitchFamily="2" charset="0"/>
              </a:rPr>
              <a:t>localtime</a:t>
            </a:r>
            <a:endParaRPr lang="en-US" altLang="zh-CN" dirty="0">
              <a:solidFill>
                <a:schemeClr val="accent1"/>
              </a:solidFill>
              <a:latin typeface="Sitka Heading Semibold" pitchFamily="2" charset="0"/>
            </a:endParaRPr>
          </a:p>
          <a:p>
            <a:r>
              <a:rPr lang="en-US" altLang="zh-CN" dirty="0" err="1">
                <a:solidFill>
                  <a:schemeClr val="accent1"/>
                </a:solidFill>
                <a:latin typeface="Sitka Heading Semibold" pitchFamily="2" charset="0"/>
              </a:rPr>
              <a:t>sudo</a:t>
            </a:r>
            <a:r>
              <a:rPr lang="en-US" altLang="zh-CN" dirty="0">
                <a:solidFill>
                  <a:schemeClr val="accent1"/>
                </a:solidFill>
                <a:latin typeface="Sitka Heading Semibold" pitchFamily="2" charset="0"/>
              </a:rPr>
              <a:t> ln -s /</a:t>
            </a:r>
            <a:r>
              <a:rPr lang="en-US" altLang="zh-CN" dirty="0" err="1">
                <a:solidFill>
                  <a:schemeClr val="accent1"/>
                </a:solidFill>
                <a:latin typeface="Sitka Heading Semibold" pitchFamily="2" charset="0"/>
              </a:rPr>
              <a:t>usr</a:t>
            </a:r>
            <a:r>
              <a:rPr lang="en-US" altLang="zh-CN" dirty="0">
                <a:solidFill>
                  <a:schemeClr val="accent1"/>
                </a:solidFill>
                <a:latin typeface="Sitka Heading Semibold" pitchFamily="2" charset="0"/>
              </a:rPr>
              <a:t>/share/</a:t>
            </a:r>
            <a:r>
              <a:rPr lang="en-US" altLang="zh-CN" dirty="0" err="1">
                <a:solidFill>
                  <a:schemeClr val="accent1"/>
                </a:solidFill>
                <a:latin typeface="Sitka Heading Semibold" pitchFamily="2" charset="0"/>
              </a:rPr>
              <a:t>zoneinfo</a:t>
            </a:r>
            <a:r>
              <a:rPr lang="en-US" altLang="zh-CN" dirty="0">
                <a:solidFill>
                  <a:schemeClr val="accent1"/>
                </a:solidFill>
                <a:latin typeface="Sitka Heading Semibold" pitchFamily="2" charset="0"/>
              </a:rPr>
              <a:t>/Asia/Shanghai /</a:t>
            </a:r>
            <a:r>
              <a:rPr lang="en-US" altLang="zh-CN" dirty="0" err="1">
                <a:solidFill>
                  <a:schemeClr val="accent1"/>
                </a:solidFill>
                <a:latin typeface="Sitka Heading Semibold" pitchFamily="2" charset="0"/>
              </a:rPr>
              <a:t>etc</a:t>
            </a:r>
            <a:r>
              <a:rPr lang="en-US" altLang="zh-CN" dirty="0">
                <a:solidFill>
                  <a:schemeClr val="accent1"/>
                </a:solidFill>
                <a:latin typeface="Sitka Heading Semibold" pitchFamily="2" charset="0"/>
              </a:rPr>
              <a:t>/</a:t>
            </a:r>
            <a:r>
              <a:rPr lang="en-US" altLang="zh-CN" dirty="0" err="1">
                <a:solidFill>
                  <a:schemeClr val="accent1"/>
                </a:solidFill>
                <a:latin typeface="Sitka Heading Semibold" pitchFamily="2" charset="0"/>
              </a:rPr>
              <a:t>localtime</a:t>
            </a:r>
            <a:endParaRPr lang="en-US" altLang="zh-CN" dirty="0">
              <a:solidFill>
                <a:schemeClr val="accent1"/>
              </a:solidFill>
              <a:latin typeface="Sitka Heading Semibold" pitchFamily="2" charset="0"/>
            </a:endParaRPr>
          </a:p>
          <a:p>
            <a:r>
              <a:rPr lang="en-US" altLang="zh-CN" dirty="0">
                <a:solidFill>
                  <a:schemeClr val="accent1"/>
                </a:solidFill>
                <a:latin typeface="Sitka Heading Semibold" pitchFamily="2" charset="0"/>
              </a:rPr>
              <a:t>3. </a:t>
            </a:r>
            <a:r>
              <a:rPr lang="zh-CN" altLang="en-US" dirty="0">
                <a:solidFill>
                  <a:schemeClr val="accent1"/>
                </a:solidFill>
                <a:latin typeface="Sitka Heading Semibold" pitchFamily="2" charset="0"/>
              </a:rPr>
              <a:t>同步时间</a:t>
            </a:r>
          </a:p>
          <a:p>
            <a:r>
              <a:rPr lang="en-US" altLang="zh-CN" dirty="0" err="1">
                <a:solidFill>
                  <a:schemeClr val="accent1"/>
                </a:solidFill>
                <a:latin typeface="Sitka Heading Semibold" pitchFamily="2" charset="0"/>
              </a:rPr>
              <a:t>ntpdate</a:t>
            </a:r>
            <a:r>
              <a:rPr lang="en-US" altLang="zh-CN" dirty="0">
                <a:solidFill>
                  <a:schemeClr val="accent1"/>
                </a:solidFill>
                <a:latin typeface="Sitka Heading Semibold" pitchFamily="2" charset="0"/>
              </a:rPr>
              <a:t> -u ntp.aliyun.com</a:t>
            </a:r>
          </a:p>
          <a:p>
            <a:r>
              <a:rPr lang="en-US" altLang="zh-CN" dirty="0" err="1">
                <a:solidFill>
                  <a:schemeClr val="accent1"/>
                </a:solidFill>
                <a:latin typeface="Sitka Heading Semibold" pitchFamily="2" charset="0"/>
              </a:rPr>
              <a:t>Ntpdate</a:t>
            </a:r>
            <a:r>
              <a:rPr lang="en-US" altLang="zh-CN" dirty="0">
                <a:solidFill>
                  <a:schemeClr val="accent1"/>
                </a:solidFill>
                <a:latin typeface="Sitka Heading Semibold" pitchFamily="2" charset="0"/>
              </a:rPr>
              <a:t> –u </a:t>
            </a:r>
            <a:r>
              <a:rPr lang="en-US" altLang="zh-CN" dirty="0" err="1">
                <a:solidFill>
                  <a:schemeClr val="accent1"/>
                </a:solidFill>
                <a:latin typeface="Sitka Heading Semibold" pitchFamily="2" charset="0"/>
              </a:rPr>
              <a:t>ntp.aliyun.comntpdate</a:t>
            </a:r>
            <a:r>
              <a:rPr lang="en-US" altLang="zh-CN" dirty="0">
                <a:solidFill>
                  <a:schemeClr val="accent1"/>
                </a:solidFill>
                <a:latin typeface="Sitka Heading Semibold" pitchFamily="2" charset="0"/>
              </a:rPr>
              <a:t> -u ntp.aliyun.com</a:t>
            </a:r>
          </a:p>
          <a:p>
            <a:pPr algn="l">
              <a:buClrTx/>
              <a:buSzTx/>
            </a:pPr>
            <a:endParaRPr lang="en-US" altLang="zh-CN" dirty="0">
              <a:solidFill>
                <a:schemeClr val="accent1"/>
              </a:solidFill>
              <a:latin typeface="Source Code Pro" panose="020B0309030403020204" charset="0"/>
              <a:cs typeface="Source Code Pro" panose="020B0309030403020204" charset="0"/>
            </a:endParaRPr>
          </a:p>
          <a:p>
            <a:r>
              <a:rPr lang="en-US" altLang="zh-CN" dirty="0"/>
              <a:t>4. </a:t>
            </a:r>
            <a:r>
              <a:rPr lang="zh-CN" altLang="en-US" dirty="0"/>
              <a:t>开启</a:t>
            </a:r>
            <a:r>
              <a:rPr lang="en-US" altLang="zh-CN" dirty="0" err="1"/>
              <a:t>ntp</a:t>
            </a:r>
            <a:r>
              <a:rPr lang="zh-CN" altLang="en-US" dirty="0"/>
              <a:t>服务并设置开机自启</a:t>
            </a:r>
          </a:p>
          <a:p>
            <a:pPr algn="l">
              <a:buClrTx/>
              <a:buSzTx/>
            </a:pPr>
            <a:r>
              <a:rPr lang="en-US" altLang="zh-CN" dirty="0" err="1">
                <a:solidFill>
                  <a:schemeClr val="accent1"/>
                </a:solidFill>
                <a:latin typeface="Source Code Pro" panose="020B0309030403020204" charset="0"/>
                <a:cs typeface="Source Code Pro" panose="020B0309030403020204" charset="0"/>
              </a:rPr>
              <a:t>systemctl</a:t>
            </a:r>
            <a:r>
              <a:rPr lang="en-US" altLang="zh-CN" dirty="0">
                <a:solidFill>
                  <a:schemeClr val="accent1"/>
                </a:solidFill>
                <a:latin typeface="Source Code Pro" panose="020B0309030403020204" charset="0"/>
                <a:cs typeface="Source Code Pro" panose="020B0309030403020204" charset="0"/>
              </a:rPr>
              <a:t> start </a:t>
            </a:r>
            <a:r>
              <a:rPr lang="en-US" altLang="zh-CN" dirty="0" err="1">
                <a:solidFill>
                  <a:schemeClr val="accent1"/>
                </a:solidFill>
                <a:latin typeface="Source Code Pro" panose="020B0309030403020204" charset="0"/>
                <a:cs typeface="Source Code Pro" panose="020B0309030403020204" charset="0"/>
              </a:rPr>
              <a:t>ntpd</a:t>
            </a:r>
            <a:endParaRPr lang="en-US" altLang="zh-CN" dirty="0">
              <a:solidFill>
                <a:schemeClr val="accent1"/>
              </a:solidFill>
              <a:latin typeface="Source Code Pro" panose="020B0309030403020204" charset="0"/>
              <a:cs typeface="Source Code Pro" panose="020B0309030403020204" charset="0"/>
            </a:endParaRPr>
          </a:p>
          <a:p>
            <a:pPr algn="l">
              <a:buClrTx/>
              <a:buSzTx/>
            </a:pPr>
            <a:r>
              <a:rPr lang="en-US" altLang="zh-CN" dirty="0" err="1">
                <a:solidFill>
                  <a:schemeClr val="accent1"/>
                </a:solidFill>
                <a:latin typeface="Source Code Pro" panose="020B0309030403020204" charset="0"/>
                <a:cs typeface="Source Code Pro" panose="020B0309030403020204" charset="0"/>
              </a:rPr>
              <a:t>systemctl</a:t>
            </a:r>
            <a:r>
              <a:rPr lang="en-US" altLang="zh-CN" dirty="0">
                <a:solidFill>
                  <a:schemeClr val="accent1"/>
                </a:solidFill>
                <a:latin typeface="Source Code Pro" panose="020B0309030403020204" charset="0"/>
                <a:cs typeface="Source Code Pro" panose="020B0309030403020204" charset="0"/>
              </a:rPr>
              <a:t> enable </a:t>
            </a:r>
            <a:r>
              <a:rPr lang="en-US" altLang="zh-CN" dirty="0" err="1">
                <a:solidFill>
                  <a:schemeClr val="accent1"/>
                </a:solidFill>
                <a:latin typeface="Source Code Pro" panose="020B0309030403020204" charset="0"/>
                <a:cs typeface="Source Code Pro" panose="020B0309030403020204" charset="0"/>
              </a:rPr>
              <a:t>ntpd</a:t>
            </a:r>
            <a:endParaRPr lang="en-US" altLang="zh-CN" dirty="0">
              <a:solidFill>
                <a:schemeClr val="accent1"/>
              </a:solidFill>
              <a:latin typeface="Source Code Pro" panose="020B0309030403020204" charset="0"/>
              <a:cs typeface="Source Code Pro" panose="020B0309030403020204" charset="0"/>
            </a:endParaRPr>
          </a:p>
        </p:txBody>
      </p:sp>
      <p:pic>
        <p:nvPicPr>
          <p:cNvPr id="4" name="图片 3" descr="播仔素材库【1】0220"/>
          <p:cNvPicPr>
            <a:picLocks noChangeAspect="1"/>
          </p:cNvPicPr>
          <p:nvPr/>
        </p:nvPicPr>
        <p:blipFill>
          <a:blip r:embed="rId2"/>
          <a:stretch>
            <a:fillRect/>
          </a:stretch>
        </p:blipFill>
        <p:spPr>
          <a:xfrm>
            <a:off x="10300970" y="4605655"/>
            <a:ext cx="2075180" cy="20751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设置快照</a:t>
            </a:r>
          </a:p>
        </p:txBody>
      </p:sp>
      <p:sp>
        <p:nvSpPr>
          <p:cNvPr id="3" name="文本占位符 2"/>
          <p:cNvSpPr>
            <a:spLocks noGrp="1"/>
          </p:cNvSpPr>
          <p:nvPr>
            <p:ph type="body" sz="quarter" idx="11"/>
          </p:nvPr>
        </p:nvSpPr>
        <p:spPr/>
        <p:txBody>
          <a:bodyPr/>
          <a:lstStyle/>
          <a:p>
            <a:r>
              <a:rPr lang="zh-CN" altLang="en-US"/>
              <a:t>目前</a:t>
            </a:r>
            <a:r>
              <a:rPr lang="en-US" altLang="zh-CN"/>
              <a:t>Linux</a:t>
            </a:r>
            <a:r>
              <a:rPr lang="zh-CN" altLang="en-US"/>
              <a:t>虚拟机的状态基本准备就绪，可以对当前状态进行快照保存，以备后续恢复。</a:t>
            </a:r>
          </a:p>
          <a:p>
            <a:r>
              <a:rPr lang="zh-CN" altLang="en-US"/>
              <a:t>对三台虚拟机均执行拍摄快照。</a:t>
            </a:r>
          </a:p>
        </p:txBody>
      </p:sp>
      <p:pic>
        <p:nvPicPr>
          <p:cNvPr id="4" name="图片 3"/>
          <p:cNvPicPr>
            <a:picLocks noChangeAspect="1"/>
          </p:cNvPicPr>
          <p:nvPr>
            <p:custDataLst>
              <p:tags r:id="rId1"/>
            </p:custDataLst>
          </p:nvPr>
        </p:nvPicPr>
        <p:blipFill>
          <a:blip r:embed="rId3"/>
          <a:stretch>
            <a:fillRect/>
          </a:stretch>
        </p:blipFill>
        <p:spPr>
          <a:xfrm>
            <a:off x="767080" y="2637155"/>
            <a:ext cx="3619500" cy="2343150"/>
          </a:xfrm>
          <a:prstGeom prst="rect">
            <a:avLst/>
          </a:prstGeom>
        </p:spPr>
      </p:pic>
      <p:pic>
        <p:nvPicPr>
          <p:cNvPr id="5" name="图片 4" descr="播仔素材库【1】0215"/>
          <p:cNvPicPr>
            <a:picLocks noChangeAspect="1"/>
          </p:cNvPicPr>
          <p:nvPr/>
        </p:nvPicPr>
        <p:blipFill>
          <a:blip r:embed="rId4"/>
          <a:stretch>
            <a:fillRect/>
          </a:stretch>
        </p:blipFill>
        <p:spPr>
          <a:xfrm>
            <a:off x="10175875" y="4624705"/>
            <a:ext cx="2123440" cy="2123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课程环境</a:t>
            </a:r>
          </a:p>
        </p:txBody>
      </p:sp>
      <p:sp>
        <p:nvSpPr>
          <p:cNvPr id="3" name="文本占位符 2"/>
          <p:cNvSpPr>
            <a:spLocks noGrp="1"/>
          </p:cNvSpPr>
          <p:nvPr>
            <p:ph type="body" sz="quarter" idx="11"/>
          </p:nvPr>
        </p:nvSpPr>
        <p:spPr>
          <a:xfrm>
            <a:off x="2398395" y="5373370"/>
            <a:ext cx="7395845" cy="740410"/>
          </a:xfrm>
        </p:spPr>
        <p:txBody>
          <a:bodyPr/>
          <a:lstStyle/>
          <a:p>
            <a:pPr algn="ctr"/>
            <a:r>
              <a:rPr lang="zh-CN" altLang="en-US"/>
              <a:t>学习大数据会使用到多台（课程使用</a:t>
            </a:r>
            <a:r>
              <a:rPr lang="en-US" altLang="zh-CN"/>
              <a:t>3</a:t>
            </a:r>
            <a:r>
              <a:rPr lang="zh-CN" altLang="en-US"/>
              <a:t>台）</a:t>
            </a:r>
            <a:r>
              <a:rPr lang="en-US" altLang="zh-CN" b="1"/>
              <a:t>Linux</a:t>
            </a:r>
            <a:r>
              <a:rPr lang="zh-CN" altLang="en-US" b="1"/>
              <a:t>服务器</a:t>
            </a:r>
            <a:endParaRPr lang="zh-CN" altLang="en-US"/>
          </a:p>
          <a:p>
            <a:pPr algn="ctr"/>
            <a:r>
              <a:rPr lang="zh-CN" altLang="en-US"/>
              <a:t>所以，我们需要准备多台</a:t>
            </a:r>
            <a:r>
              <a:rPr lang="en-US" altLang="zh-CN"/>
              <a:t>Linux</a:t>
            </a:r>
            <a:r>
              <a:rPr lang="zh-CN" altLang="en-US"/>
              <a:t>服务器环境</a:t>
            </a:r>
          </a:p>
        </p:txBody>
      </p:sp>
      <p:grpSp>
        <p:nvGrpSpPr>
          <p:cNvPr id="13" name="组合 12"/>
          <p:cNvGrpSpPr/>
          <p:nvPr/>
        </p:nvGrpSpPr>
        <p:grpSpPr>
          <a:xfrm>
            <a:off x="6383655" y="2061210"/>
            <a:ext cx="3578860" cy="3074670"/>
            <a:chOff x="10053" y="3246"/>
            <a:chExt cx="5636" cy="4842"/>
          </a:xfrm>
        </p:grpSpPr>
        <p:pic>
          <p:nvPicPr>
            <p:cNvPr id="4" name="图片 3" descr="服务器"/>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3" y="3246"/>
              <a:ext cx="1440" cy="1440"/>
            </a:xfrm>
            <a:prstGeom prst="rect">
              <a:avLst/>
            </a:prstGeom>
          </p:spPr>
        </p:pic>
        <p:pic>
          <p:nvPicPr>
            <p:cNvPr id="5" name="图片 4" descr="服务器"/>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3" y="4947"/>
              <a:ext cx="1440" cy="1440"/>
            </a:xfrm>
            <a:prstGeom prst="rect">
              <a:avLst/>
            </a:prstGeom>
          </p:spPr>
        </p:pic>
        <p:pic>
          <p:nvPicPr>
            <p:cNvPr id="6" name="图片 5" descr="服务器"/>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3" y="6648"/>
              <a:ext cx="1440" cy="1440"/>
            </a:xfrm>
            <a:prstGeom prst="rect">
              <a:avLst/>
            </a:prstGeom>
          </p:spPr>
        </p:pic>
        <p:pic>
          <p:nvPicPr>
            <p:cNvPr id="7" name="图片 6" descr="服务器"/>
            <p:cNvPicPr>
              <a:picLocks noChangeAspect="1"/>
            </p:cNvPicPr>
            <p:nvPr>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12095" y="3246"/>
              <a:ext cx="1440" cy="1440"/>
            </a:xfrm>
            <a:prstGeom prst="rect">
              <a:avLst/>
            </a:prstGeom>
          </p:spPr>
        </p:pic>
        <p:pic>
          <p:nvPicPr>
            <p:cNvPr id="8" name="图片 7" descr="服务器"/>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12095" y="4947"/>
              <a:ext cx="1440" cy="1440"/>
            </a:xfrm>
            <a:prstGeom prst="rect">
              <a:avLst/>
            </a:prstGeom>
          </p:spPr>
        </p:pic>
        <p:pic>
          <p:nvPicPr>
            <p:cNvPr id="9" name="图片 8" descr="服务器"/>
            <p:cNvPicPr>
              <a:picLocks noChangeAspect="1"/>
            </p:cNvPicPr>
            <p:nvPr>
              <p:custDataLst>
                <p:tags r:id="rId3"/>
              </p:custDataLst>
            </p:nvPr>
          </p:nvPicPr>
          <p:blipFill>
            <a:blip r:embed="rId8">
              <a:extLst>
                <a:ext uri="{96DAC541-7B7A-43D3-8B79-37D633B846F1}">
                  <asvg:svgBlip xmlns:asvg="http://schemas.microsoft.com/office/drawing/2016/SVG/main" r:embed="rId9"/>
                </a:ext>
              </a:extLst>
            </a:blip>
            <a:stretch>
              <a:fillRect/>
            </a:stretch>
          </p:blipFill>
          <p:spPr>
            <a:xfrm>
              <a:off x="12095" y="6648"/>
              <a:ext cx="1440" cy="1440"/>
            </a:xfrm>
            <a:prstGeom prst="rect">
              <a:avLst/>
            </a:prstGeom>
          </p:spPr>
        </p:pic>
        <p:pic>
          <p:nvPicPr>
            <p:cNvPr id="10" name="图片 9" descr="服务器"/>
            <p:cNvPicPr>
              <a:picLocks noChangeAspect="1"/>
            </p:cNvPicPr>
            <p:nvPr>
              <p:custDataLst>
                <p:tags r:id="rId4"/>
              </p:custDataLst>
            </p:nvPr>
          </p:nvPicPr>
          <p:blipFill>
            <a:blip r:embed="rId8">
              <a:extLst>
                <a:ext uri="{96DAC541-7B7A-43D3-8B79-37D633B846F1}">
                  <asvg:svgBlip xmlns:asvg="http://schemas.microsoft.com/office/drawing/2016/SVG/main" r:embed="rId9"/>
                </a:ext>
              </a:extLst>
            </a:blip>
            <a:stretch>
              <a:fillRect/>
            </a:stretch>
          </p:blipFill>
          <p:spPr>
            <a:xfrm>
              <a:off x="14249" y="3246"/>
              <a:ext cx="1440" cy="1440"/>
            </a:xfrm>
            <a:prstGeom prst="rect">
              <a:avLst/>
            </a:prstGeom>
          </p:spPr>
        </p:pic>
        <p:pic>
          <p:nvPicPr>
            <p:cNvPr id="11" name="图片 10" descr="服务器"/>
            <p:cNvPicPr>
              <a:picLocks noChangeAspect="1"/>
            </p:cNvPicPr>
            <p:nvPr>
              <p:custDataLst>
                <p:tags r:id="rId5"/>
              </p:custDataLst>
            </p:nvPr>
          </p:nvPicPr>
          <p:blipFill>
            <a:blip r:embed="rId8">
              <a:extLst>
                <a:ext uri="{96DAC541-7B7A-43D3-8B79-37D633B846F1}">
                  <asvg:svgBlip xmlns:asvg="http://schemas.microsoft.com/office/drawing/2016/SVG/main" r:embed="rId9"/>
                </a:ext>
              </a:extLst>
            </a:blip>
            <a:stretch>
              <a:fillRect/>
            </a:stretch>
          </p:blipFill>
          <p:spPr>
            <a:xfrm>
              <a:off x="14249" y="4947"/>
              <a:ext cx="1440" cy="1440"/>
            </a:xfrm>
            <a:prstGeom prst="rect">
              <a:avLst/>
            </a:prstGeom>
          </p:spPr>
        </p:pic>
        <p:pic>
          <p:nvPicPr>
            <p:cNvPr id="12" name="图片 11" descr="服务器"/>
            <p:cNvPicPr>
              <a:picLocks noChangeAspect="1"/>
            </p:cNvPicPr>
            <p:nvPr>
              <p:custDataLst>
                <p:tags r:id="rId6"/>
              </p:custDataLst>
            </p:nvPr>
          </p:nvPicPr>
          <p:blipFill>
            <a:blip r:embed="rId8">
              <a:extLst>
                <a:ext uri="{96DAC541-7B7A-43D3-8B79-37D633B846F1}">
                  <asvg:svgBlip xmlns:asvg="http://schemas.microsoft.com/office/drawing/2016/SVG/main" r:embed="rId9"/>
                </a:ext>
              </a:extLst>
            </a:blip>
            <a:stretch>
              <a:fillRect/>
            </a:stretch>
          </p:blipFill>
          <p:spPr>
            <a:xfrm>
              <a:off x="14249" y="6648"/>
              <a:ext cx="1440" cy="1440"/>
            </a:xfrm>
            <a:prstGeom prst="rect">
              <a:avLst/>
            </a:prstGeom>
          </p:spPr>
        </p:pic>
      </p:grpSp>
      <p:sp>
        <p:nvSpPr>
          <p:cNvPr id="14" name="文本框 13"/>
          <p:cNvSpPr txBox="1"/>
          <p:nvPr/>
        </p:nvSpPr>
        <p:spPr>
          <a:xfrm>
            <a:off x="3616325" y="2421255"/>
            <a:ext cx="4064000" cy="2584450"/>
          </a:xfrm>
          <a:prstGeom prst="rect">
            <a:avLst/>
          </a:prstGeom>
          <a:noFill/>
        </p:spPr>
        <p:txBody>
          <a:bodyPr wrap="square" rtlCol="0">
            <a:spAutoFit/>
          </a:bodyPr>
          <a:lstStyle/>
          <a:p>
            <a:r>
              <a:rPr lang="zh-CN" altLang="en-US" sz="5400" b="1">
                <a:solidFill>
                  <a:schemeClr val="tx1">
                    <a:lumMod val="75000"/>
                    <a:lumOff val="25000"/>
                  </a:schemeClr>
                </a:solidFill>
                <a:latin typeface="纤黑体" panose="02000000000000000000" charset="-122"/>
                <a:ea typeface="纤黑体" panose="02000000000000000000" charset="-122"/>
              </a:rPr>
              <a:t>大</a:t>
            </a:r>
          </a:p>
          <a:p>
            <a:r>
              <a:rPr lang="zh-CN" altLang="en-US" sz="5400" b="1">
                <a:solidFill>
                  <a:schemeClr val="tx1">
                    <a:lumMod val="75000"/>
                    <a:lumOff val="25000"/>
                  </a:schemeClr>
                </a:solidFill>
                <a:latin typeface="纤黑体" panose="02000000000000000000" charset="-122"/>
                <a:ea typeface="纤黑体" panose="02000000000000000000" charset="-122"/>
              </a:rPr>
              <a:t>数</a:t>
            </a:r>
          </a:p>
          <a:p>
            <a:r>
              <a:rPr lang="zh-CN" altLang="en-US" sz="5400" b="1">
                <a:solidFill>
                  <a:schemeClr val="tx1">
                    <a:lumMod val="75000"/>
                    <a:lumOff val="25000"/>
                  </a:schemeClr>
                </a:solidFill>
                <a:latin typeface="纤黑体" panose="02000000000000000000" charset="-122"/>
                <a:ea typeface="纤黑体" panose="02000000000000000000" charset="-122"/>
              </a:rPr>
              <a:t>据</a:t>
            </a:r>
          </a:p>
        </p:txBody>
      </p:sp>
      <p:pic>
        <p:nvPicPr>
          <p:cNvPr id="15" name="图片 14" descr="播仔素材库【1】0183"/>
          <p:cNvPicPr>
            <a:picLocks noChangeAspect="1"/>
          </p:cNvPicPr>
          <p:nvPr/>
        </p:nvPicPr>
        <p:blipFill>
          <a:blip r:embed="rId10"/>
          <a:stretch>
            <a:fillRect/>
          </a:stretch>
        </p:blipFill>
        <p:spPr>
          <a:xfrm>
            <a:off x="10632440" y="5156835"/>
            <a:ext cx="1441450" cy="1441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zh-CN" altLang="en-US"/>
              <a:t>经过一系列操作，我们完成了：</a:t>
            </a:r>
          </a:p>
          <a:p>
            <a:r>
              <a:rPr lang="zh-CN" altLang="en-US"/>
              <a:t>设置三台</a:t>
            </a:r>
            <a:r>
              <a:rPr lang="en-US" altLang="zh-CN"/>
              <a:t>Linux</a:t>
            </a:r>
            <a:r>
              <a:rPr lang="zh-CN" altLang="en-US"/>
              <a:t>虚拟机的主机名和固定</a:t>
            </a:r>
            <a:r>
              <a:rPr lang="en-US" altLang="zh-CN"/>
              <a:t>IP</a:t>
            </a:r>
          </a:p>
          <a:p>
            <a:r>
              <a:rPr lang="zh-CN" altLang="en-US"/>
              <a:t>在</a:t>
            </a:r>
            <a:r>
              <a:rPr lang="en-US" altLang="zh-CN"/>
              <a:t>Linux</a:t>
            </a:r>
            <a:r>
              <a:rPr lang="zh-CN" altLang="en-US"/>
              <a:t>系统以及本机系统中配置了主机名映射</a:t>
            </a:r>
          </a:p>
          <a:p>
            <a:r>
              <a:rPr lang="zh-CN" altLang="en-US"/>
              <a:t>配置了三台服务器之间</a:t>
            </a:r>
            <a:r>
              <a:rPr lang="en-US" altLang="zh-CN"/>
              <a:t>root</a:t>
            </a:r>
            <a:r>
              <a:rPr lang="zh-CN" altLang="en-US"/>
              <a:t>用户</a:t>
            </a:r>
            <a:r>
              <a:rPr lang="zh-CN" altLang="en-US">
                <a:sym typeface="+mn-ea"/>
              </a:rPr>
              <a:t>的</a:t>
            </a:r>
            <a:r>
              <a:rPr lang="en-US" altLang="zh-CN"/>
              <a:t>SSH</a:t>
            </a:r>
            <a:r>
              <a:rPr lang="zh-CN" altLang="en-US"/>
              <a:t>免密互通</a:t>
            </a:r>
          </a:p>
          <a:p>
            <a:r>
              <a:rPr lang="zh-CN" altLang="en-US"/>
              <a:t>安装配置完成了</a:t>
            </a:r>
            <a:r>
              <a:rPr lang="en-US" altLang="zh-CN"/>
              <a:t>JDK</a:t>
            </a:r>
            <a:r>
              <a:rPr lang="zh-CN" altLang="en-US"/>
              <a:t>环境</a:t>
            </a:r>
          </a:p>
          <a:p>
            <a:r>
              <a:rPr lang="zh-CN" altLang="en-US"/>
              <a:t>关闭了防火墙和</a:t>
            </a:r>
            <a:r>
              <a:rPr lang="en-US" altLang="zh-CN"/>
              <a:t>SELinux</a:t>
            </a:r>
          </a:p>
          <a:p>
            <a:r>
              <a:rPr lang="zh-CN" altLang="en-US"/>
              <a:t>更新了时区和同步了时间</a:t>
            </a:r>
          </a:p>
          <a:p>
            <a:r>
              <a:rPr lang="zh-CN" altLang="en-US"/>
              <a:t>拍摄快照保存状态</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阿里云服务器系统设置</a:t>
            </a:r>
          </a:p>
          <a:p>
            <a:pPr algn="l"/>
            <a:r>
              <a:rPr lang="en-US" altLang="zh-CN" dirty="0"/>
              <a:t>UCloud</a:t>
            </a:r>
            <a:r>
              <a:rPr lang="zh-CN" altLang="en-US" dirty="0"/>
              <a:t>云购买虚拟机</a:t>
            </a:r>
          </a:p>
          <a:p>
            <a:pPr algn="l"/>
            <a:r>
              <a:rPr lang="en-US" altLang="zh-CN" dirty="0"/>
              <a:t>UCloud</a:t>
            </a:r>
            <a:r>
              <a:rPr lang="zh-CN" altLang="en-US" dirty="0"/>
              <a:t>云</a:t>
            </a:r>
            <a:r>
              <a:rPr lang="zh-CN" altLang="en-US" dirty="0">
                <a:sym typeface="+mn-ea"/>
              </a:rPr>
              <a:t>服务器</a:t>
            </a:r>
            <a:r>
              <a:rPr lang="zh-CN" altLang="en-US" dirty="0"/>
              <a:t>系统设置</a:t>
            </a:r>
          </a:p>
        </p:txBody>
      </p:sp>
      <p:pic>
        <p:nvPicPr>
          <p:cNvPr id="3" name="图形 2" descr="303b32313537333932333bbcfdcdb7"/>
          <p:cNvPicPr>
            <a:picLocks noChangeAspect="1"/>
          </p:cNvPicPr>
          <p:nvPr/>
        </p:nvPicPr>
        <p:blipFill>
          <a:blip r:embed="rId2"/>
          <a:stretch>
            <a:fillRect/>
          </a:stretch>
        </p:blipFill>
        <p:spPr>
          <a:xfrm>
            <a:off x="4584021" y="2618386"/>
            <a:ext cx="410210" cy="4102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sz="1600" dirty="0">
                <a:solidFill>
                  <a:srgbClr val="FF0000"/>
                </a:solidFill>
                <a:sym typeface="+mn-ea"/>
              </a:rPr>
              <a:t>了解什么是云平台及常见的云平台服务商</a:t>
            </a:r>
          </a:p>
          <a:p>
            <a:pPr marL="342900" indent="-342900"/>
            <a:r>
              <a:rPr lang="zh-CN" sz="1600" dirty="0">
                <a:solidFill>
                  <a:srgbClr val="FF0000"/>
                </a:solidFill>
                <a:sym typeface="+mn-ea"/>
              </a:rPr>
              <a:t>了解云平台的三种服务类型</a:t>
            </a:r>
            <a:endParaRPr lang="en-US" altLang="zh-CN" sz="1600" dirty="0">
              <a:solidFill>
                <a:srgbClr val="FF0000"/>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什么是云平台</a:t>
            </a:r>
          </a:p>
        </p:txBody>
      </p:sp>
      <p:sp>
        <p:nvSpPr>
          <p:cNvPr id="3" name="文本占位符 2"/>
          <p:cNvSpPr>
            <a:spLocks noGrp="1"/>
          </p:cNvSpPr>
          <p:nvPr>
            <p:ph type="body" sz="quarter" idx="11"/>
          </p:nvPr>
        </p:nvSpPr>
        <p:spPr/>
        <p:txBody>
          <a:bodyPr/>
          <a:lstStyle/>
          <a:p>
            <a:r>
              <a:rPr lang="zh-CN" altLang="en-US"/>
              <a:t>云平台也称云计算平台。云计算，顾名思义，就是将计算在云上运行。</a:t>
            </a:r>
          </a:p>
          <a:p>
            <a:r>
              <a:rPr lang="zh-CN" altLang="en-US"/>
              <a:t>那么在这里面的3个概念</a:t>
            </a:r>
          </a:p>
          <a:p>
            <a:r>
              <a:rPr lang="zh-CN" altLang="en-US"/>
              <a:t>● 云: 通俗的理解就是远程计算机, 并且是一组 一堆, 这些远程计算机协同工作构建出一个平台，对用户提供服务</a:t>
            </a:r>
          </a:p>
          <a:p>
            <a:r>
              <a:rPr lang="zh-CN" altLang="en-US"/>
              <a:t>● 计算：这是一个概念很大的名词，小了说可以认为是对业务数据进行计算分析的算力，不过通俗意义上，计算是指构建业务系统的各种需求</a:t>
            </a:r>
          </a:p>
          <a:p>
            <a:r>
              <a:rPr lang="zh-CN" altLang="en-US"/>
              <a:t>● 平台：将云（远程硬件资源）和计算（远程软件资源）组合在一起，就形成了一个平台，对用户提供各种各样的服务。</a:t>
            </a:r>
          </a:p>
          <a:p>
            <a:endParaRPr lang="zh-CN" altLang="en-US"/>
          </a:p>
          <a:p>
            <a:r>
              <a:rPr lang="zh-CN" altLang="en-US"/>
              <a:t>我们可以这样理解，云平台是:  </a:t>
            </a:r>
            <a:r>
              <a:rPr lang="zh-CN" altLang="en-US">
                <a:solidFill>
                  <a:srgbClr val="FF0000"/>
                </a:solidFill>
              </a:rPr>
              <a:t>一个云上的平台，聚合了一些软硬件资源，为用户提供各种各样的远程服务</a:t>
            </a:r>
          </a:p>
        </p:txBody>
      </p:sp>
      <p:pic>
        <p:nvPicPr>
          <p:cNvPr id="4" name="图片 3" descr="播仔素材库【1】0218"/>
          <p:cNvPicPr>
            <a:picLocks noChangeAspect="1"/>
          </p:cNvPicPr>
          <p:nvPr/>
        </p:nvPicPr>
        <p:blipFill>
          <a:blip r:embed="rId2"/>
          <a:stretch>
            <a:fillRect/>
          </a:stretch>
        </p:blipFill>
        <p:spPr>
          <a:xfrm>
            <a:off x="10550525" y="4840605"/>
            <a:ext cx="1852930" cy="18529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什么是云平台</a:t>
            </a:r>
            <a:endParaRPr lang="zh-CN" altLang="en-US"/>
          </a:p>
        </p:txBody>
      </p:sp>
      <p:sp>
        <p:nvSpPr>
          <p:cNvPr id="3" name="文本占位符 2"/>
          <p:cNvSpPr>
            <a:spLocks noGrp="1"/>
          </p:cNvSpPr>
          <p:nvPr>
            <p:ph type="body" sz="quarter" idx="11"/>
          </p:nvPr>
        </p:nvSpPr>
        <p:spPr/>
        <p:txBody>
          <a:bodyPr/>
          <a:lstStyle/>
          <a:p>
            <a:r>
              <a:rPr lang="zh-CN" altLang="en-US">
                <a:solidFill>
                  <a:schemeClr val="tx1">
                    <a:lumMod val="75000"/>
                    <a:lumOff val="25000"/>
                  </a:schemeClr>
                </a:solidFill>
                <a:sym typeface="+mn-ea"/>
              </a:rPr>
              <a:t>如何理解：一个云上的平台，聚合了一些软硬件资源，为用户提供各种各样的远程服务？</a:t>
            </a:r>
            <a:endParaRPr lang="zh-CN" altLang="en-US"/>
          </a:p>
        </p:txBody>
      </p:sp>
      <p:pic>
        <p:nvPicPr>
          <p:cNvPr id="4" name="图片 3"/>
          <p:cNvPicPr>
            <a:picLocks noChangeAspect="1"/>
          </p:cNvPicPr>
          <p:nvPr/>
        </p:nvPicPr>
        <p:blipFill>
          <a:blip r:embed="rId2"/>
          <a:stretch>
            <a:fillRect/>
          </a:stretch>
        </p:blipFill>
        <p:spPr>
          <a:xfrm>
            <a:off x="710565" y="2328545"/>
            <a:ext cx="5057775" cy="3810000"/>
          </a:xfrm>
          <a:prstGeom prst="rect">
            <a:avLst/>
          </a:prstGeom>
        </p:spPr>
      </p:pic>
      <p:sp>
        <p:nvSpPr>
          <p:cNvPr id="7" name="文本框 6"/>
          <p:cNvSpPr txBox="1"/>
          <p:nvPr/>
        </p:nvSpPr>
        <p:spPr>
          <a:xfrm>
            <a:off x="5768340" y="3717290"/>
            <a:ext cx="6355080" cy="645160"/>
          </a:xfrm>
          <a:prstGeom prst="rect">
            <a:avLst/>
          </a:prstGeom>
          <a:noFill/>
        </p:spPr>
        <p:txBody>
          <a:bodyPr wrap="none" rtlCol="0">
            <a:spAutoFit/>
          </a:bodyPr>
          <a:lstStyle/>
          <a:p>
            <a:r>
              <a:rPr lang="zh-CN" altLang="en-US"/>
              <a:t>平台方（云平台服务商）聚合资源（软硬件）对客户提供服务</a:t>
            </a:r>
          </a:p>
          <a:p>
            <a:r>
              <a:rPr lang="zh-CN" altLang="en-US"/>
              <a:t>即客户付费购买云平台的服务。</a:t>
            </a:r>
            <a:endParaRPr lang="en-US" altLang="zh-CN"/>
          </a:p>
        </p:txBody>
      </p:sp>
      <p:pic>
        <p:nvPicPr>
          <p:cNvPr id="5" name="图片 4" descr="播仔素材库【1】0219"/>
          <p:cNvPicPr>
            <a:picLocks noChangeAspect="1"/>
          </p:cNvPicPr>
          <p:nvPr/>
        </p:nvPicPr>
        <p:blipFill>
          <a:blip r:embed="rId3"/>
          <a:stretch>
            <a:fillRect/>
          </a:stretch>
        </p:blipFill>
        <p:spPr>
          <a:xfrm>
            <a:off x="10751820" y="5075555"/>
            <a:ext cx="1581150" cy="1581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什么是云平台</a:t>
            </a:r>
            <a:endParaRPr lang="zh-CN" altLang="en-US"/>
          </a:p>
        </p:txBody>
      </p:sp>
      <p:sp>
        <p:nvSpPr>
          <p:cNvPr id="3" name="文本占位符 2"/>
          <p:cNvSpPr>
            <a:spLocks noGrp="1"/>
          </p:cNvSpPr>
          <p:nvPr>
            <p:ph type="body" sz="quarter" idx="11"/>
          </p:nvPr>
        </p:nvSpPr>
        <p:spPr/>
        <p:txBody>
          <a:bodyPr/>
          <a:lstStyle/>
          <a:p>
            <a:r>
              <a:rPr lang="zh-CN" altLang="en-US">
                <a:solidFill>
                  <a:schemeClr val="tx1">
                    <a:lumMod val="75000"/>
                    <a:lumOff val="25000"/>
                  </a:schemeClr>
                </a:solidFill>
                <a:sym typeface="+mn-ea"/>
              </a:rPr>
              <a:t>如何理解：一个云上的平台，聚合了一些软硬件资源，为用户提供各种各样的远程服务？</a:t>
            </a:r>
            <a:endParaRPr lang="zh-CN" altLang="en-US"/>
          </a:p>
        </p:txBody>
      </p:sp>
      <p:pic>
        <p:nvPicPr>
          <p:cNvPr id="4" name="图片 3"/>
          <p:cNvPicPr>
            <a:picLocks noChangeAspect="1"/>
          </p:cNvPicPr>
          <p:nvPr/>
        </p:nvPicPr>
        <p:blipFill>
          <a:blip r:embed="rId2"/>
          <a:stretch>
            <a:fillRect/>
          </a:stretch>
        </p:blipFill>
        <p:spPr>
          <a:xfrm>
            <a:off x="-5136515" y="2348865"/>
            <a:ext cx="5057775" cy="3810000"/>
          </a:xfrm>
          <a:prstGeom prst="rect">
            <a:avLst/>
          </a:prstGeom>
        </p:spPr>
      </p:pic>
      <p:sp>
        <p:nvSpPr>
          <p:cNvPr id="7" name="文本框 6"/>
          <p:cNvSpPr txBox="1"/>
          <p:nvPr/>
        </p:nvSpPr>
        <p:spPr>
          <a:xfrm>
            <a:off x="12288520" y="3717290"/>
            <a:ext cx="6355080" cy="645160"/>
          </a:xfrm>
          <a:prstGeom prst="rect">
            <a:avLst/>
          </a:prstGeom>
          <a:noFill/>
        </p:spPr>
        <p:txBody>
          <a:bodyPr wrap="none" rtlCol="0">
            <a:spAutoFit/>
          </a:bodyPr>
          <a:lstStyle/>
          <a:p>
            <a:r>
              <a:rPr lang="zh-CN" altLang="en-US"/>
              <a:t>平台方（云平台服务商）聚合资源（软硬件）对客户提供服务</a:t>
            </a:r>
          </a:p>
          <a:p>
            <a:r>
              <a:rPr lang="zh-CN" altLang="en-US"/>
              <a:t>即客户付费购买云平台的服务。</a:t>
            </a:r>
            <a:endParaRPr lang="en-US" altLang="zh-CN"/>
          </a:p>
        </p:txBody>
      </p:sp>
      <p:pic>
        <p:nvPicPr>
          <p:cNvPr id="37" name="图片 36" descr="01 (8)"/>
          <p:cNvPicPr>
            <a:picLocks noChangeAspect="1"/>
          </p:cNvPicPr>
          <p:nvPr/>
        </p:nvPicPr>
        <p:blipFill>
          <a:blip r:embed="rId3"/>
          <a:stretch>
            <a:fillRect/>
          </a:stretch>
        </p:blipFill>
        <p:spPr>
          <a:xfrm>
            <a:off x="1343660" y="2924810"/>
            <a:ext cx="2317115" cy="2317115"/>
          </a:xfrm>
          <a:prstGeom prst="rect">
            <a:avLst/>
          </a:prstGeom>
        </p:spPr>
      </p:pic>
      <p:pic>
        <p:nvPicPr>
          <p:cNvPr id="40" name="图片 39" descr="01 (4)"/>
          <p:cNvPicPr>
            <a:picLocks noChangeAspect="1"/>
          </p:cNvPicPr>
          <p:nvPr/>
        </p:nvPicPr>
        <p:blipFill>
          <a:blip r:embed="rId4"/>
          <a:stretch>
            <a:fillRect/>
          </a:stretch>
        </p:blipFill>
        <p:spPr>
          <a:xfrm>
            <a:off x="8039735" y="2924810"/>
            <a:ext cx="2308225" cy="2308225"/>
          </a:xfrm>
          <a:prstGeom prst="rect">
            <a:avLst/>
          </a:prstGeom>
        </p:spPr>
      </p:pic>
      <p:sp>
        <p:nvSpPr>
          <p:cNvPr id="5" name="圆角矩形标注 4"/>
          <p:cNvSpPr/>
          <p:nvPr/>
        </p:nvSpPr>
        <p:spPr>
          <a:xfrm>
            <a:off x="3359785" y="2637155"/>
            <a:ext cx="1800225" cy="575945"/>
          </a:xfrm>
          <a:prstGeom prst="wedgeRoundRectCallout">
            <a:avLst>
              <a:gd name="adj1" fmla="val -48483"/>
              <a:gd name="adj2" fmla="val 891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我需要搞一台服务器用</a:t>
            </a:r>
          </a:p>
        </p:txBody>
      </p:sp>
      <p:pic>
        <p:nvPicPr>
          <p:cNvPr id="6" name="图片 5" descr="播仔素材库【1】0255"/>
          <p:cNvPicPr>
            <a:picLocks noChangeAspect="1"/>
          </p:cNvPicPr>
          <p:nvPr/>
        </p:nvPicPr>
        <p:blipFill>
          <a:blip r:embed="rId5"/>
          <a:stretch>
            <a:fillRect/>
          </a:stretch>
        </p:blipFill>
        <p:spPr>
          <a:xfrm>
            <a:off x="1343660" y="2924810"/>
            <a:ext cx="2182495" cy="2182495"/>
          </a:xfrm>
          <a:prstGeom prst="rect">
            <a:avLst/>
          </a:prstGeom>
        </p:spPr>
      </p:pic>
      <p:sp>
        <p:nvSpPr>
          <p:cNvPr id="8" name="圆角矩形标注 7"/>
          <p:cNvSpPr/>
          <p:nvPr/>
        </p:nvSpPr>
        <p:spPr>
          <a:xfrm>
            <a:off x="3359785" y="3573145"/>
            <a:ext cx="1800225" cy="575945"/>
          </a:xfrm>
          <a:prstGeom prst="wedgeRoundRectCallout">
            <a:avLst>
              <a:gd name="adj1" fmla="val -48483"/>
              <a:gd name="adj2" fmla="val 891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买一个太贵</a:t>
            </a:r>
          </a:p>
          <a:p>
            <a:pPr algn="ctr"/>
            <a:r>
              <a:rPr lang="zh-CN" altLang="en-US"/>
              <a:t>租云服务吧</a:t>
            </a:r>
          </a:p>
        </p:txBody>
      </p:sp>
      <p:sp>
        <p:nvSpPr>
          <p:cNvPr id="9" name="圆角矩形标注 8"/>
          <p:cNvSpPr/>
          <p:nvPr/>
        </p:nvSpPr>
        <p:spPr>
          <a:xfrm>
            <a:off x="3359785" y="2853055"/>
            <a:ext cx="2016125" cy="622935"/>
          </a:xfrm>
          <a:prstGeom prst="wedgeRoundRectCallout">
            <a:avLst>
              <a:gd name="adj1" fmla="val -56645"/>
              <a:gd name="adj2" fmla="val 68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小云，给我整台云服务器</a:t>
            </a:r>
          </a:p>
        </p:txBody>
      </p:sp>
      <p:sp>
        <p:nvSpPr>
          <p:cNvPr id="10" name="圆角矩形标注 9"/>
          <p:cNvSpPr/>
          <p:nvPr/>
        </p:nvSpPr>
        <p:spPr>
          <a:xfrm>
            <a:off x="6096000" y="2852420"/>
            <a:ext cx="2204720" cy="575945"/>
          </a:xfrm>
          <a:prstGeom prst="wedgeRoundRectCallout">
            <a:avLst>
              <a:gd name="adj1" fmla="val 62905"/>
              <a:gd name="adj2" fmla="val 74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好的，什么配置？</a:t>
            </a:r>
          </a:p>
          <a:p>
            <a:pPr algn="ctr"/>
            <a:r>
              <a:rPr lang="zh-CN" altLang="en-US"/>
              <a:t>包年包月？</a:t>
            </a:r>
          </a:p>
        </p:txBody>
      </p:sp>
      <p:sp>
        <p:nvSpPr>
          <p:cNvPr id="11" name="圆角矩形标注 10"/>
          <p:cNvSpPr/>
          <p:nvPr/>
        </p:nvSpPr>
        <p:spPr>
          <a:xfrm>
            <a:off x="3359785" y="2853055"/>
            <a:ext cx="2016125" cy="622935"/>
          </a:xfrm>
          <a:prstGeom prst="wedgeRoundRectCallout">
            <a:avLst>
              <a:gd name="adj1" fmla="val -56645"/>
              <a:gd name="adj2" fmla="val 68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r>
              <a:rPr lang="zh-CN" altLang="en-US"/>
              <a:t>核</a:t>
            </a:r>
            <a:r>
              <a:rPr lang="en-US" altLang="zh-CN"/>
              <a:t>4G 200G</a:t>
            </a:r>
            <a:r>
              <a:rPr lang="zh-CN" altLang="en-US"/>
              <a:t>硬盘</a:t>
            </a:r>
          </a:p>
          <a:p>
            <a:pPr algn="ctr"/>
            <a:r>
              <a:rPr lang="en-US" altLang="zh-CN"/>
              <a:t>2M</a:t>
            </a:r>
            <a:r>
              <a:rPr lang="zh-CN" altLang="en-US"/>
              <a:t>带宽，包年吧</a:t>
            </a:r>
          </a:p>
        </p:txBody>
      </p:sp>
      <p:sp>
        <p:nvSpPr>
          <p:cNvPr id="12" name="圆角矩形标注 11"/>
          <p:cNvSpPr/>
          <p:nvPr/>
        </p:nvSpPr>
        <p:spPr>
          <a:xfrm>
            <a:off x="6096000" y="2852420"/>
            <a:ext cx="2204720" cy="575945"/>
          </a:xfrm>
          <a:prstGeom prst="wedgeRoundRectCallout">
            <a:avLst>
              <a:gd name="adj1" fmla="val 62905"/>
              <a:gd name="adj2" fmla="val 74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好的，</a:t>
            </a:r>
            <a:r>
              <a:rPr lang="en-US" altLang="zh-CN"/>
              <a:t>700</a:t>
            </a:r>
            <a:r>
              <a:rPr lang="zh-CN" altLang="en-US"/>
              <a:t>元一年</a:t>
            </a:r>
          </a:p>
          <a:p>
            <a:pPr algn="ctr"/>
            <a:r>
              <a:rPr lang="zh-CN" altLang="en-US"/>
              <a:t>请付费</a:t>
            </a:r>
          </a:p>
        </p:txBody>
      </p:sp>
      <p:sp>
        <p:nvSpPr>
          <p:cNvPr id="13" name="圆角矩形标注 12"/>
          <p:cNvSpPr/>
          <p:nvPr/>
        </p:nvSpPr>
        <p:spPr>
          <a:xfrm>
            <a:off x="3359785" y="2853055"/>
            <a:ext cx="2016125" cy="622935"/>
          </a:xfrm>
          <a:prstGeom prst="wedgeRoundRectCallout">
            <a:avLst>
              <a:gd name="adj1" fmla="val -56645"/>
              <a:gd name="adj2" fmla="val 68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微信已付款</a:t>
            </a:r>
          </a:p>
          <a:p>
            <a:pPr algn="ctr"/>
            <a:r>
              <a:rPr lang="zh-CN" altLang="en-US"/>
              <a:t>发票抬头</a:t>
            </a:r>
            <a:r>
              <a:rPr lang="en-US" altLang="zh-CN"/>
              <a:t>:......</a:t>
            </a:r>
          </a:p>
        </p:txBody>
      </p:sp>
      <p:sp>
        <p:nvSpPr>
          <p:cNvPr id="15" name="圆角矩形标注 14"/>
          <p:cNvSpPr/>
          <p:nvPr/>
        </p:nvSpPr>
        <p:spPr>
          <a:xfrm>
            <a:off x="5469255" y="2852420"/>
            <a:ext cx="2831465" cy="706755"/>
          </a:xfrm>
          <a:prstGeom prst="wedgeRoundRectCallout">
            <a:avLst>
              <a:gd name="adj1" fmla="val 62905"/>
              <a:gd name="adj2" fmla="val 74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服务器已开通</a:t>
            </a:r>
          </a:p>
          <a:p>
            <a:pPr algn="ctr"/>
            <a:r>
              <a:rPr lang="zh-CN" altLang="en-US" sz="1400"/>
              <a:t>公网</a:t>
            </a:r>
            <a:r>
              <a:rPr lang="en-US" altLang="zh-CN" sz="1400"/>
              <a:t>IP:105.xx.xx.xx</a:t>
            </a:r>
          </a:p>
          <a:p>
            <a:pPr algn="ctr"/>
            <a:r>
              <a:rPr lang="zh-CN" altLang="en-US" sz="1400"/>
              <a:t>账户</a:t>
            </a:r>
            <a:r>
              <a:rPr lang="en-US" altLang="zh-CN" sz="1400"/>
              <a:t>:root</a:t>
            </a:r>
            <a:r>
              <a:rPr lang="zh-CN" altLang="en-US" sz="1400"/>
              <a:t>，密码</a:t>
            </a:r>
            <a:r>
              <a:rPr lang="en-US" altLang="zh-CN" sz="1400"/>
              <a:t>:itheima</a:t>
            </a:r>
          </a:p>
        </p:txBody>
      </p:sp>
      <p:sp>
        <p:nvSpPr>
          <p:cNvPr id="16" name="文本框 15"/>
          <p:cNvSpPr txBox="1"/>
          <p:nvPr/>
        </p:nvSpPr>
        <p:spPr>
          <a:xfrm>
            <a:off x="8688070" y="5157470"/>
            <a:ext cx="1097280" cy="368300"/>
          </a:xfrm>
          <a:prstGeom prst="rect">
            <a:avLst/>
          </a:prstGeom>
          <a:noFill/>
        </p:spPr>
        <p:txBody>
          <a:bodyPr wrap="none" rtlCol="0">
            <a:spAutoFit/>
          </a:bodyPr>
          <a:lstStyle/>
          <a:p>
            <a:r>
              <a:rPr lang="zh-CN" altLang="en-US"/>
              <a:t>云服务商</a:t>
            </a:r>
          </a:p>
        </p:txBody>
      </p:sp>
      <p:pic>
        <p:nvPicPr>
          <p:cNvPr id="14" name="图片 13" descr="播仔素材库【1】0223"/>
          <p:cNvPicPr>
            <a:picLocks noChangeAspect="1"/>
          </p:cNvPicPr>
          <p:nvPr/>
        </p:nvPicPr>
        <p:blipFill>
          <a:blip r:embed="rId6"/>
          <a:stretch>
            <a:fillRect/>
          </a:stretch>
        </p:blipFill>
        <p:spPr>
          <a:xfrm>
            <a:off x="10694670" y="5107305"/>
            <a:ext cx="1524000" cy="1524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1" nodeType="clickEffect">
                                  <p:stCondLst>
                                    <p:cond delay="0"/>
                                  </p:stCondLst>
                                  <p:childTnLst>
                                    <p:animEffect transition="out" filter="blinds(horizontal)">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1" nodeType="clickEffect">
                                  <p:stCondLst>
                                    <p:cond delay="0"/>
                                  </p:stCondLst>
                                  <p:childTnLst>
                                    <p:animEffect transition="out" filter="blinds(horizontal)">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par>
                                <p:cTn id="53" presetID="3" presetClass="entr" presetSubtype="1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3" presetClass="entr" presetSubtype="1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horizontal)">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5" grpId="0" bldLvl="0" animBg="1"/>
      <p:bldP spid="5" grpId="1" animBg="1"/>
      <p:bldP spid="8" grpId="0" bldLvl="0" animBg="1"/>
      <p:bldP spid="8" grpId="1"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5" grpId="0" bldLvl="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什么是云平台</a:t>
            </a:r>
            <a:endParaRPr lang="zh-CN" altLang="en-US"/>
          </a:p>
        </p:txBody>
      </p:sp>
      <p:sp>
        <p:nvSpPr>
          <p:cNvPr id="3" name="文本占位符 2"/>
          <p:cNvSpPr>
            <a:spLocks noGrp="1"/>
          </p:cNvSpPr>
          <p:nvPr>
            <p:ph type="body" sz="quarter" idx="11"/>
          </p:nvPr>
        </p:nvSpPr>
        <p:spPr/>
        <p:txBody>
          <a:bodyPr/>
          <a:lstStyle/>
          <a:p>
            <a:r>
              <a:rPr lang="zh-CN" altLang="en-US">
                <a:solidFill>
                  <a:schemeClr val="tx1">
                    <a:lumMod val="75000"/>
                    <a:lumOff val="25000"/>
                  </a:schemeClr>
                </a:solidFill>
                <a:sym typeface="+mn-ea"/>
              </a:rPr>
              <a:t>如何理解：一个云上的平台，聚合了一些软硬件资源，为用户提供各种各样的远程服务？</a:t>
            </a:r>
            <a:endParaRPr lang="zh-CN" altLang="en-US"/>
          </a:p>
        </p:txBody>
      </p:sp>
      <p:sp>
        <p:nvSpPr>
          <p:cNvPr id="7" name="文本框 6"/>
          <p:cNvSpPr txBox="1"/>
          <p:nvPr/>
        </p:nvSpPr>
        <p:spPr>
          <a:xfrm>
            <a:off x="2918460" y="5661025"/>
            <a:ext cx="6355080" cy="645160"/>
          </a:xfrm>
          <a:prstGeom prst="rect">
            <a:avLst/>
          </a:prstGeom>
          <a:noFill/>
        </p:spPr>
        <p:txBody>
          <a:bodyPr wrap="none" rtlCol="0">
            <a:spAutoFit/>
          </a:bodyPr>
          <a:lstStyle/>
          <a:p>
            <a:r>
              <a:rPr lang="zh-CN" altLang="en-US"/>
              <a:t>平台方（云平台服务商）聚合资源（软硬件）对客户提供服务</a:t>
            </a:r>
          </a:p>
          <a:p>
            <a:r>
              <a:rPr lang="zh-CN" altLang="en-US"/>
              <a:t>即客户付费购买云平台的服务。</a:t>
            </a:r>
            <a:endParaRPr lang="en-US" altLang="zh-CN"/>
          </a:p>
        </p:txBody>
      </p:sp>
      <p:pic>
        <p:nvPicPr>
          <p:cNvPr id="37" name="图片 36" descr="01 (8)"/>
          <p:cNvPicPr>
            <a:picLocks noChangeAspect="1"/>
          </p:cNvPicPr>
          <p:nvPr/>
        </p:nvPicPr>
        <p:blipFill>
          <a:blip r:embed="rId3"/>
          <a:stretch>
            <a:fillRect/>
          </a:stretch>
        </p:blipFill>
        <p:spPr>
          <a:xfrm>
            <a:off x="1343660" y="2924810"/>
            <a:ext cx="2317115" cy="2317115"/>
          </a:xfrm>
          <a:prstGeom prst="rect">
            <a:avLst/>
          </a:prstGeom>
        </p:spPr>
      </p:pic>
      <p:pic>
        <p:nvPicPr>
          <p:cNvPr id="40" name="图片 39" descr="01 (4)"/>
          <p:cNvPicPr>
            <a:picLocks noChangeAspect="1"/>
          </p:cNvPicPr>
          <p:nvPr/>
        </p:nvPicPr>
        <p:blipFill>
          <a:blip r:embed="rId4"/>
          <a:stretch>
            <a:fillRect/>
          </a:stretch>
        </p:blipFill>
        <p:spPr>
          <a:xfrm>
            <a:off x="8039735" y="2924810"/>
            <a:ext cx="2308225" cy="2308225"/>
          </a:xfrm>
          <a:prstGeom prst="rect">
            <a:avLst/>
          </a:prstGeom>
        </p:spPr>
      </p:pic>
      <p:sp>
        <p:nvSpPr>
          <p:cNvPr id="13" name="圆角矩形标注 12"/>
          <p:cNvSpPr/>
          <p:nvPr/>
        </p:nvSpPr>
        <p:spPr>
          <a:xfrm>
            <a:off x="3359785" y="2852420"/>
            <a:ext cx="2016125" cy="622935"/>
          </a:xfrm>
          <a:prstGeom prst="wedgeRoundRectCallout">
            <a:avLst>
              <a:gd name="adj1" fmla="val -56645"/>
              <a:gd name="adj2" fmla="val 68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微信已付款</a:t>
            </a:r>
          </a:p>
          <a:p>
            <a:pPr algn="ctr"/>
            <a:r>
              <a:rPr lang="zh-CN" altLang="en-US"/>
              <a:t>发票抬头</a:t>
            </a:r>
            <a:r>
              <a:rPr lang="en-US" altLang="zh-CN"/>
              <a:t>:......</a:t>
            </a:r>
          </a:p>
        </p:txBody>
      </p:sp>
      <p:sp>
        <p:nvSpPr>
          <p:cNvPr id="15" name="圆角矩形标注 14"/>
          <p:cNvSpPr/>
          <p:nvPr/>
        </p:nvSpPr>
        <p:spPr>
          <a:xfrm>
            <a:off x="5520055" y="2852420"/>
            <a:ext cx="2831465" cy="706755"/>
          </a:xfrm>
          <a:prstGeom prst="wedgeRoundRectCallout">
            <a:avLst>
              <a:gd name="adj1" fmla="val 62905"/>
              <a:gd name="adj2" fmla="val 74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服务器已开通</a:t>
            </a:r>
          </a:p>
          <a:p>
            <a:pPr algn="ctr"/>
            <a:r>
              <a:rPr lang="zh-CN" altLang="en-US" sz="1400"/>
              <a:t>公网</a:t>
            </a:r>
            <a:r>
              <a:rPr lang="en-US" altLang="zh-CN" sz="1400"/>
              <a:t>IP:105.xx.xx.xx</a:t>
            </a:r>
          </a:p>
          <a:p>
            <a:pPr algn="ctr"/>
            <a:r>
              <a:rPr lang="zh-CN" altLang="en-US" sz="1400"/>
              <a:t>账户</a:t>
            </a:r>
            <a:r>
              <a:rPr lang="en-US" altLang="zh-CN" sz="1400"/>
              <a:t>:root</a:t>
            </a:r>
            <a:r>
              <a:rPr lang="zh-CN" altLang="en-US" sz="1400"/>
              <a:t>，密码</a:t>
            </a:r>
            <a:r>
              <a:rPr lang="en-US" altLang="zh-CN" sz="1400"/>
              <a:t>:itheima</a:t>
            </a:r>
          </a:p>
        </p:txBody>
      </p:sp>
      <p:sp>
        <p:nvSpPr>
          <p:cNvPr id="16" name="文本框 15"/>
          <p:cNvSpPr txBox="1"/>
          <p:nvPr/>
        </p:nvSpPr>
        <p:spPr>
          <a:xfrm>
            <a:off x="8688070" y="5157470"/>
            <a:ext cx="1097280" cy="368300"/>
          </a:xfrm>
          <a:prstGeom prst="rect">
            <a:avLst/>
          </a:prstGeom>
          <a:noFill/>
        </p:spPr>
        <p:txBody>
          <a:bodyPr wrap="none" rtlCol="0">
            <a:spAutoFit/>
          </a:bodyPr>
          <a:lstStyle/>
          <a:p>
            <a:r>
              <a:rPr lang="zh-CN" altLang="en-US"/>
              <a:t>云服务商</a:t>
            </a:r>
          </a:p>
        </p:txBody>
      </p:sp>
      <p:pic>
        <p:nvPicPr>
          <p:cNvPr id="14" name="图片 13" descr="播仔素材库【1】0223"/>
          <p:cNvPicPr>
            <a:picLocks noChangeAspect="1"/>
          </p:cNvPicPr>
          <p:nvPr>
            <p:custDataLst>
              <p:tags r:id="rId1"/>
            </p:custDataLst>
          </p:nvPr>
        </p:nvPicPr>
        <p:blipFill>
          <a:blip r:embed="rId5"/>
          <a:stretch>
            <a:fillRect/>
          </a:stretch>
        </p:blipFill>
        <p:spPr>
          <a:xfrm>
            <a:off x="10694670" y="5107305"/>
            <a:ext cx="1524000" cy="1524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什么是云平台</a:t>
            </a:r>
            <a:endParaRPr lang="zh-CN" altLang="en-US"/>
          </a:p>
        </p:txBody>
      </p:sp>
      <p:sp>
        <p:nvSpPr>
          <p:cNvPr id="3" name="文本占位符 2"/>
          <p:cNvSpPr>
            <a:spLocks noGrp="1"/>
          </p:cNvSpPr>
          <p:nvPr>
            <p:ph type="body" sz="quarter" idx="11"/>
          </p:nvPr>
        </p:nvSpPr>
        <p:spPr/>
        <p:txBody>
          <a:bodyPr/>
          <a:lstStyle/>
          <a:p>
            <a:r>
              <a:rPr lang="zh-CN" altLang="en-US">
                <a:solidFill>
                  <a:schemeClr val="tx1">
                    <a:lumMod val="75000"/>
                    <a:lumOff val="25000"/>
                  </a:schemeClr>
                </a:solidFill>
                <a:sym typeface="+mn-ea"/>
              </a:rPr>
              <a:t>如何理解：一个云上的平台，聚合了一些软硬件资源，为用户提供各种各样的远程服务？</a:t>
            </a:r>
            <a:endParaRPr lang="zh-CN" altLang="en-US"/>
          </a:p>
        </p:txBody>
      </p:sp>
      <p:sp>
        <p:nvSpPr>
          <p:cNvPr id="7" name="文本框 6"/>
          <p:cNvSpPr txBox="1"/>
          <p:nvPr/>
        </p:nvSpPr>
        <p:spPr>
          <a:xfrm>
            <a:off x="2783840" y="7461250"/>
            <a:ext cx="6355080" cy="645160"/>
          </a:xfrm>
          <a:prstGeom prst="rect">
            <a:avLst/>
          </a:prstGeom>
          <a:noFill/>
        </p:spPr>
        <p:txBody>
          <a:bodyPr wrap="none" rtlCol="0">
            <a:spAutoFit/>
          </a:bodyPr>
          <a:lstStyle/>
          <a:p>
            <a:r>
              <a:rPr lang="zh-CN" altLang="en-US"/>
              <a:t>平台方（云平台服务商）聚合资源（软硬件）对客户提供服务</a:t>
            </a:r>
          </a:p>
          <a:p>
            <a:r>
              <a:rPr lang="zh-CN" altLang="en-US"/>
              <a:t>即客户付费购买云平台的服务。</a:t>
            </a:r>
            <a:endParaRPr lang="en-US" altLang="zh-CN"/>
          </a:p>
        </p:txBody>
      </p:sp>
      <p:pic>
        <p:nvPicPr>
          <p:cNvPr id="37" name="图片 36" descr="01 (8)"/>
          <p:cNvPicPr>
            <a:picLocks noChangeAspect="1"/>
          </p:cNvPicPr>
          <p:nvPr/>
        </p:nvPicPr>
        <p:blipFill>
          <a:blip r:embed="rId3"/>
          <a:stretch>
            <a:fillRect/>
          </a:stretch>
        </p:blipFill>
        <p:spPr>
          <a:xfrm>
            <a:off x="-4200525" y="2924810"/>
            <a:ext cx="2317115" cy="2317115"/>
          </a:xfrm>
          <a:prstGeom prst="rect">
            <a:avLst/>
          </a:prstGeom>
        </p:spPr>
      </p:pic>
      <p:pic>
        <p:nvPicPr>
          <p:cNvPr id="40" name="图片 39" descr="01 (4)"/>
          <p:cNvPicPr>
            <a:picLocks noChangeAspect="1"/>
          </p:cNvPicPr>
          <p:nvPr/>
        </p:nvPicPr>
        <p:blipFill>
          <a:blip r:embed="rId4"/>
          <a:stretch>
            <a:fillRect/>
          </a:stretch>
        </p:blipFill>
        <p:spPr>
          <a:xfrm>
            <a:off x="14881225" y="2997200"/>
            <a:ext cx="2308225" cy="2308225"/>
          </a:xfrm>
          <a:prstGeom prst="rect">
            <a:avLst/>
          </a:prstGeom>
        </p:spPr>
      </p:pic>
      <p:sp>
        <p:nvSpPr>
          <p:cNvPr id="13" name="圆角矩形标注 12"/>
          <p:cNvSpPr/>
          <p:nvPr/>
        </p:nvSpPr>
        <p:spPr>
          <a:xfrm>
            <a:off x="-2184400" y="2852420"/>
            <a:ext cx="2016125" cy="622935"/>
          </a:xfrm>
          <a:prstGeom prst="wedgeRoundRectCallout">
            <a:avLst>
              <a:gd name="adj1" fmla="val -56645"/>
              <a:gd name="adj2" fmla="val 685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微信已付款</a:t>
            </a:r>
          </a:p>
          <a:p>
            <a:pPr algn="ctr"/>
            <a:r>
              <a:rPr lang="zh-CN" altLang="en-US"/>
              <a:t>发票抬头</a:t>
            </a:r>
            <a:r>
              <a:rPr lang="en-US" altLang="zh-CN"/>
              <a:t>:......</a:t>
            </a:r>
          </a:p>
        </p:txBody>
      </p:sp>
      <p:sp>
        <p:nvSpPr>
          <p:cNvPr id="15" name="圆角矩形标注 14"/>
          <p:cNvSpPr/>
          <p:nvPr/>
        </p:nvSpPr>
        <p:spPr>
          <a:xfrm>
            <a:off x="12361545" y="2924810"/>
            <a:ext cx="2831465" cy="706755"/>
          </a:xfrm>
          <a:prstGeom prst="wedgeRoundRectCallout">
            <a:avLst>
              <a:gd name="adj1" fmla="val 62905"/>
              <a:gd name="adj2" fmla="val 74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t>服务器已开通</a:t>
            </a:r>
          </a:p>
          <a:p>
            <a:pPr algn="ctr"/>
            <a:r>
              <a:rPr lang="zh-CN" altLang="en-US" sz="1400"/>
              <a:t>公网</a:t>
            </a:r>
            <a:r>
              <a:rPr lang="en-US" altLang="zh-CN" sz="1400"/>
              <a:t>IP:105.xx.xx.xx</a:t>
            </a:r>
          </a:p>
          <a:p>
            <a:pPr algn="ctr"/>
            <a:r>
              <a:rPr lang="zh-CN" altLang="en-US" sz="1400"/>
              <a:t>账户</a:t>
            </a:r>
            <a:r>
              <a:rPr lang="en-US" altLang="zh-CN" sz="1400"/>
              <a:t>:root</a:t>
            </a:r>
            <a:r>
              <a:rPr lang="zh-CN" altLang="en-US" sz="1400"/>
              <a:t>，密码</a:t>
            </a:r>
            <a:r>
              <a:rPr lang="en-US" altLang="zh-CN" sz="1400"/>
              <a:t>:itheima</a:t>
            </a:r>
          </a:p>
        </p:txBody>
      </p:sp>
      <p:sp>
        <p:nvSpPr>
          <p:cNvPr id="16" name="文本框 15"/>
          <p:cNvSpPr txBox="1"/>
          <p:nvPr/>
        </p:nvSpPr>
        <p:spPr>
          <a:xfrm>
            <a:off x="15529560" y="5229860"/>
            <a:ext cx="1097280" cy="368300"/>
          </a:xfrm>
          <a:prstGeom prst="rect">
            <a:avLst/>
          </a:prstGeom>
          <a:noFill/>
        </p:spPr>
        <p:txBody>
          <a:bodyPr wrap="none" rtlCol="0">
            <a:spAutoFit/>
          </a:bodyPr>
          <a:lstStyle/>
          <a:p>
            <a:r>
              <a:rPr lang="zh-CN" altLang="en-US"/>
              <a:t>云服务商</a:t>
            </a:r>
          </a:p>
        </p:txBody>
      </p:sp>
      <p:sp>
        <p:nvSpPr>
          <p:cNvPr id="5" name="文本框 4"/>
          <p:cNvSpPr txBox="1"/>
          <p:nvPr/>
        </p:nvSpPr>
        <p:spPr>
          <a:xfrm>
            <a:off x="1305560" y="3631565"/>
            <a:ext cx="9580880" cy="398780"/>
          </a:xfrm>
          <a:prstGeom prst="rect">
            <a:avLst/>
          </a:prstGeom>
          <a:noFill/>
        </p:spPr>
        <p:txBody>
          <a:bodyPr wrap="none" rtlCol="0">
            <a:spAutoFit/>
          </a:bodyPr>
          <a:lstStyle/>
          <a:p>
            <a:pPr algn="ctr"/>
            <a:r>
              <a:rPr lang="zh-CN" altLang="en-US" sz="2000">
                <a:solidFill>
                  <a:srgbClr val="FF0000"/>
                </a:solidFill>
                <a:latin typeface="HanziPen SC Regular" panose="03000300000000000000" charset="-122"/>
                <a:ea typeface="HanziPen SC Regular" panose="03000300000000000000" charset="-122"/>
              </a:rPr>
              <a:t>云平台就是一个平台方，售卖各类软硬件服务，如服务器、网络、数据库等各类服务</a:t>
            </a:r>
          </a:p>
        </p:txBody>
      </p:sp>
      <p:pic>
        <p:nvPicPr>
          <p:cNvPr id="14" name="图片 13" descr="播仔素材库【1】0223"/>
          <p:cNvPicPr>
            <a:picLocks noChangeAspect="1"/>
          </p:cNvPicPr>
          <p:nvPr>
            <p:custDataLst>
              <p:tags r:id="rId1"/>
            </p:custDataLst>
          </p:nvPr>
        </p:nvPicPr>
        <p:blipFill>
          <a:blip r:embed="rId5"/>
          <a:stretch>
            <a:fillRect/>
          </a:stretch>
        </p:blipFill>
        <p:spPr>
          <a:xfrm>
            <a:off x="10694670" y="5107305"/>
            <a:ext cx="1524000" cy="1524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主流云平台</a:t>
            </a:r>
          </a:p>
        </p:txBody>
      </p:sp>
      <p:sp>
        <p:nvSpPr>
          <p:cNvPr id="3" name="文本占位符 2"/>
          <p:cNvSpPr>
            <a:spLocks noGrp="1"/>
          </p:cNvSpPr>
          <p:nvPr>
            <p:ph type="body" sz="quarter" idx="11"/>
          </p:nvPr>
        </p:nvSpPr>
        <p:spPr/>
        <p:txBody>
          <a:bodyPr/>
          <a:lstStyle/>
          <a:p>
            <a:r>
              <a:rPr lang="zh-CN" altLang="en-US"/>
              <a:t>全球范围内提供云服务的厂商非常多，比较知名的有：</a:t>
            </a:r>
          </a:p>
        </p:txBody>
      </p:sp>
      <p:pic>
        <p:nvPicPr>
          <p:cNvPr id="4" name="图片 3"/>
          <p:cNvPicPr>
            <a:picLocks noChangeAspect="1"/>
          </p:cNvPicPr>
          <p:nvPr/>
        </p:nvPicPr>
        <p:blipFill>
          <a:blip r:embed="rId2"/>
          <a:stretch>
            <a:fillRect/>
          </a:stretch>
        </p:blipFill>
        <p:spPr>
          <a:xfrm>
            <a:off x="839470" y="2560320"/>
            <a:ext cx="2584450" cy="1736725"/>
          </a:xfrm>
          <a:prstGeom prst="rect">
            <a:avLst/>
          </a:prstGeom>
        </p:spPr>
      </p:pic>
      <p:pic>
        <p:nvPicPr>
          <p:cNvPr id="5" name="图片 4"/>
          <p:cNvPicPr>
            <a:picLocks noChangeAspect="1"/>
          </p:cNvPicPr>
          <p:nvPr/>
        </p:nvPicPr>
        <p:blipFill>
          <a:blip r:embed="rId3"/>
          <a:stretch>
            <a:fillRect/>
          </a:stretch>
        </p:blipFill>
        <p:spPr>
          <a:xfrm>
            <a:off x="4655820" y="2560320"/>
            <a:ext cx="2703195" cy="1692275"/>
          </a:xfrm>
          <a:prstGeom prst="rect">
            <a:avLst/>
          </a:prstGeom>
        </p:spPr>
      </p:pic>
      <p:pic>
        <p:nvPicPr>
          <p:cNvPr id="6" name="图片 5"/>
          <p:cNvPicPr>
            <a:picLocks noChangeAspect="1"/>
          </p:cNvPicPr>
          <p:nvPr/>
        </p:nvPicPr>
        <p:blipFill>
          <a:blip r:embed="rId4"/>
          <a:stretch>
            <a:fillRect/>
          </a:stretch>
        </p:blipFill>
        <p:spPr>
          <a:xfrm>
            <a:off x="8543925" y="2560320"/>
            <a:ext cx="2714625" cy="1732280"/>
          </a:xfrm>
          <a:prstGeom prst="rect">
            <a:avLst/>
          </a:prstGeom>
        </p:spPr>
      </p:pic>
      <p:pic>
        <p:nvPicPr>
          <p:cNvPr id="7" name="图片 6"/>
          <p:cNvPicPr>
            <a:picLocks noChangeAspect="1"/>
          </p:cNvPicPr>
          <p:nvPr/>
        </p:nvPicPr>
        <p:blipFill>
          <a:blip r:embed="rId5"/>
          <a:stretch>
            <a:fillRect/>
          </a:stretch>
        </p:blipFill>
        <p:spPr>
          <a:xfrm>
            <a:off x="511810" y="4940935"/>
            <a:ext cx="3239135" cy="1374140"/>
          </a:xfrm>
          <a:prstGeom prst="rect">
            <a:avLst/>
          </a:prstGeom>
        </p:spPr>
      </p:pic>
      <p:pic>
        <p:nvPicPr>
          <p:cNvPr id="8" name="图片 7"/>
          <p:cNvPicPr>
            <a:picLocks noChangeAspect="1"/>
          </p:cNvPicPr>
          <p:nvPr/>
        </p:nvPicPr>
        <p:blipFill>
          <a:blip r:embed="rId6"/>
          <a:stretch>
            <a:fillRect/>
          </a:stretch>
        </p:blipFill>
        <p:spPr>
          <a:xfrm>
            <a:off x="4079875" y="5092065"/>
            <a:ext cx="2005330" cy="1071880"/>
          </a:xfrm>
          <a:prstGeom prst="rect">
            <a:avLst/>
          </a:prstGeom>
        </p:spPr>
      </p:pic>
      <p:pic>
        <p:nvPicPr>
          <p:cNvPr id="9" name="图片 8"/>
          <p:cNvPicPr>
            <a:picLocks noChangeAspect="1"/>
          </p:cNvPicPr>
          <p:nvPr/>
        </p:nvPicPr>
        <p:blipFill>
          <a:blip r:embed="rId7"/>
          <a:stretch>
            <a:fillRect/>
          </a:stretch>
        </p:blipFill>
        <p:spPr>
          <a:xfrm>
            <a:off x="6816090" y="5092065"/>
            <a:ext cx="1925320" cy="962660"/>
          </a:xfrm>
          <a:prstGeom prst="rect">
            <a:avLst/>
          </a:prstGeom>
        </p:spPr>
      </p:pic>
      <p:pic>
        <p:nvPicPr>
          <p:cNvPr id="10" name="图片 9"/>
          <p:cNvPicPr>
            <a:picLocks noChangeAspect="1"/>
          </p:cNvPicPr>
          <p:nvPr/>
        </p:nvPicPr>
        <p:blipFill>
          <a:blip r:embed="rId8"/>
          <a:stretch>
            <a:fillRect/>
          </a:stretch>
        </p:blipFill>
        <p:spPr>
          <a:xfrm>
            <a:off x="8616315" y="5051425"/>
            <a:ext cx="2554605" cy="1043305"/>
          </a:xfrm>
          <a:prstGeom prst="rect">
            <a:avLst/>
          </a:prstGeom>
        </p:spPr>
      </p:pic>
      <p:pic>
        <p:nvPicPr>
          <p:cNvPr id="11" name="图片 10" descr="播仔素材库【1】0233"/>
          <p:cNvPicPr>
            <a:picLocks noChangeAspect="1"/>
          </p:cNvPicPr>
          <p:nvPr/>
        </p:nvPicPr>
        <p:blipFill>
          <a:blip r:embed="rId9"/>
          <a:stretch>
            <a:fillRect/>
          </a:stretch>
        </p:blipFill>
        <p:spPr>
          <a:xfrm>
            <a:off x="10924540" y="5445125"/>
            <a:ext cx="1120775" cy="11207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云平台提供的服务类型</a:t>
            </a:r>
          </a:p>
        </p:txBody>
      </p:sp>
      <p:sp>
        <p:nvSpPr>
          <p:cNvPr id="3" name="文本占位符 2"/>
          <p:cNvSpPr>
            <a:spLocks noGrp="1"/>
          </p:cNvSpPr>
          <p:nvPr>
            <p:ph type="body" sz="quarter" idx="11"/>
          </p:nvPr>
        </p:nvSpPr>
        <p:spPr/>
        <p:txBody>
          <a:bodyPr/>
          <a:lstStyle/>
          <a:p>
            <a:r>
              <a:rPr lang="zh-CN" altLang="en-US"/>
              <a:t>云平台主要提供软硬件等服务，这些服务可以划分为三个类别：</a:t>
            </a:r>
          </a:p>
          <a:p>
            <a:pPr marL="285750" indent="-285750">
              <a:buFont typeface="Arial" panose="020B0604020202020204" pitchFamily="34" charset="0"/>
              <a:buChar char="•"/>
            </a:pPr>
            <a:r>
              <a:rPr lang="en-US" altLang="zh-CN"/>
              <a:t>IaaS</a:t>
            </a:r>
            <a:r>
              <a:rPr lang="zh-CN" altLang="en-US"/>
              <a:t>服务（Infrastructure as a Service）</a:t>
            </a:r>
          </a:p>
          <a:p>
            <a:pPr>
              <a:buFont typeface="Arial" panose="020B0604020202020204" pitchFamily="34" charset="0"/>
            </a:pPr>
            <a:r>
              <a:rPr lang="zh-CN" altLang="en-US"/>
              <a:t>基础设施即服务</a:t>
            </a:r>
          </a:p>
          <a:p>
            <a:pPr marL="285750" indent="-285750">
              <a:buFont typeface="Arial" panose="020B0604020202020204" pitchFamily="34" charset="0"/>
              <a:buChar char="•"/>
            </a:pPr>
            <a:r>
              <a:rPr lang="en-US" altLang="zh-CN"/>
              <a:t>PaaS</a:t>
            </a:r>
            <a:r>
              <a:rPr lang="zh-CN" altLang="en-US"/>
              <a:t>服务（Platform</a:t>
            </a:r>
            <a:r>
              <a:rPr lang="en-US" altLang="zh-CN"/>
              <a:t> </a:t>
            </a:r>
            <a:r>
              <a:rPr lang="zh-CN" altLang="en-US">
                <a:sym typeface="+mn-ea"/>
              </a:rPr>
              <a:t>as</a:t>
            </a:r>
            <a:r>
              <a:rPr lang="en-US" altLang="zh-CN">
                <a:sym typeface="+mn-ea"/>
              </a:rPr>
              <a:t> </a:t>
            </a:r>
            <a:r>
              <a:rPr lang="zh-CN" altLang="en-US">
                <a:sym typeface="+mn-ea"/>
              </a:rPr>
              <a:t>a</a:t>
            </a:r>
            <a:r>
              <a:rPr lang="en-US" altLang="zh-CN">
                <a:sym typeface="+mn-ea"/>
              </a:rPr>
              <a:t> </a:t>
            </a:r>
            <a:r>
              <a:rPr lang="zh-CN" altLang="en-US">
                <a:sym typeface="+mn-ea"/>
              </a:rPr>
              <a:t>Service</a:t>
            </a:r>
            <a:r>
              <a:rPr lang="zh-CN" altLang="en-US"/>
              <a:t>）</a:t>
            </a:r>
          </a:p>
          <a:p>
            <a:pPr>
              <a:buFont typeface="Arial" panose="020B0604020202020204" pitchFamily="34" charset="0"/>
            </a:pPr>
            <a:r>
              <a:rPr lang="zh-CN" altLang="en-US"/>
              <a:t>平台即服务</a:t>
            </a:r>
          </a:p>
          <a:p>
            <a:pPr marL="285750" indent="-285750">
              <a:buFont typeface="Arial" panose="020B0604020202020204" pitchFamily="34" charset="0"/>
              <a:buChar char="•"/>
            </a:pPr>
            <a:r>
              <a:rPr lang="en-US" altLang="zh-CN"/>
              <a:t>SaaS</a:t>
            </a:r>
            <a:r>
              <a:rPr lang="zh-CN" altLang="en-US"/>
              <a:t>服务（Software</a:t>
            </a:r>
            <a:r>
              <a:rPr lang="en-US" altLang="zh-CN"/>
              <a:t> </a:t>
            </a:r>
            <a:r>
              <a:rPr lang="zh-CN" altLang="en-US"/>
              <a:t>as</a:t>
            </a:r>
            <a:r>
              <a:rPr lang="en-US" altLang="zh-CN"/>
              <a:t> </a:t>
            </a:r>
            <a:r>
              <a:rPr lang="zh-CN" altLang="en-US"/>
              <a:t>a</a:t>
            </a:r>
            <a:r>
              <a:rPr lang="en-US" altLang="zh-CN"/>
              <a:t> </a:t>
            </a:r>
            <a:r>
              <a:rPr lang="zh-CN" altLang="en-US"/>
              <a:t>Service）</a:t>
            </a:r>
          </a:p>
          <a:p>
            <a:pPr>
              <a:buFont typeface="Arial" panose="020B0604020202020204" pitchFamily="34" charset="0"/>
            </a:pPr>
            <a:r>
              <a:rPr lang="zh-CN" altLang="en-US"/>
              <a:t>软件即服务</a:t>
            </a:r>
          </a:p>
        </p:txBody>
      </p:sp>
      <p:pic>
        <p:nvPicPr>
          <p:cNvPr id="4" name="图片 3" descr="播仔素材库【1】0227"/>
          <p:cNvPicPr>
            <a:picLocks noChangeAspect="1"/>
          </p:cNvPicPr>
          <p:nvPr/>
        </p:nvPicPr>
        <p:blipFill>
          <a:blip r:embed="rId2"/>
          <a:stretch>
            <a:fillRect/>
          </a:stretch>
        </p:blipFill>
        <p:spPr>
          <a:xfrm>
            <a:off x="10655300" y="5219700"/>
            <a:ext cx="1455420" cy="1455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课程环境</a:t>
            </a:r>
          </a:p>
        </p:txBody>
      </p:sp>
      <p:sp>
        <p:nvSpPr>
          <p:cNvPr id="3" name="文本占位符 2"/>
          <p:cNvSpPr>
            <a:spLocks noGrp="1"/>
          </p:cNvSpPr>
          <p:nvPr>
            <p:ph type="body" sz="quarter" idx="11"/>
          </p:nvPr>
        </p:nvSpPr>
        <p:spPr/>
        <p:txBody>
          <a:bodyPr/>
          <a:lstStyle/>
          <a:p>
            <a:r>
              <a:rPr lang="zh-CN" altLang="en-US"/>
              <a:t>课程使用双线环境方案：</a:t>
            </a:r>
          </a:p>
        </p:txBody>
      </p:sp>
      <p:pic>
        <p:nvPicPr>
          <p:cNvPr id="4" name="图片 3"/>
          <p:cNvPicPr>
            <a:picLocks noChangeAspect="1"/>
          </p:cNvPicPr>
          <p:nvPr>
            <p:custDataLst>
              <p:tags r:id="rId1"/>
            </p:custDataLst>
          </p:nvPr>
        </p:nvPicPr>
        <p:blipFill>
          <a:blip r:embed="rId5"/>
          <a:stretch>
            <a:fillRect/>
          </a:stretch>
        </p:blipFill>
        <p:spPr>
          <a:xfrm>
            <a:off x="2727960" y="2880995"/>
            <a:ext cx="1767840" cy="1767840"/>
          </a:xfrm>
          <a:prstGeom prst="rect">
            <a:avLst/>
          </a:prstGeom>
        </p:spPr>
      </p:pic>
      <p:pic>
        <p:nvPicPr>
          <p:cNvPr id="5" name="图片 4" descr="云服务器"/>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6835" y="2602230"/>
            <a:ext cx="2324735" cy="2324735"/>
          </a:xfrm>
          <a:prstGeom prst="rect">
            <a:avLst/>
          </a:prstGeom>
        </p:spPr>
      </p:pic>
      <p:pic>
        <p:nvPicPr>
          <p:cNvPr id="6" name="图片 5"/>
          <p:cNvPicPr>
            <a:picLocks noChangeAspect="1"/>
          </p:cNvPicPr>
          <p:nvPr>
            <p:custDataLst>
              <p:tags r:id="rId2"/>
            </p:custDataLst>
          </p:nvPr>
        </p:nvPicPr>
        <p:blipFill>
          <a:blip r:embed="rId8"/>
          <a:stretch>
            <a:fillRect/>
          </a:stretch>
        </p:blipFill>
        <p:spPr>
          <a:xfrm>
            <a:off x="7552690" y="4580255"/>
            <a:ext cx="1038225" cy="295275"/>
          </a:xfrm>
          <a:prstGeom prst="rect">
            <a:avLst/>
          </a:prstGeom>
        </p:spPr>
      </p:pic>
      <p:pic>
        <p:nvPicPr>
          <p:cNvPr id="7" name="图片 6"/>
          <p:cNvPicPr>
            <a:picLocks noChangeAspect="1"/>
          </p:cNvPicPr>
          <p:nvPr>
            <p:custDataLst>
              <p:tags r:id="rId3"/>
            </p:custDataLst>
          </p:nvPr>
        </p:nvPicPr>
        <p:blipFill>
          <a:blip r:embed="rId9"/>
          <a:stretch>
            <a:fillRect/>
          </a:stretch>
        </p:blipFill>
        <p:spPr>
          <a:xfrm>
            <a:off x="8776970" y="4580255"/>
            <a:ext cx="1466850" cy="285750"/>
          </a:xfrm>
          <a:prstGeom prst="rect">
            <a:avLst/>
          </a:prstGeom>
        </p:spPr>
      </p:pic>
      <p:sp>
        <p:nvSpPr>
          <p:cNvPr id="8" name="文本框 7"/>
          <p:cNvSpPr txBox="1"/>
          <p:nvPr/>
        </p:nvSpPr>
        <p:spPr>
          <a:xfrm>
            <a:off x="2338070" y="5156835"/>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本地虚拟机</a:t>
            </a:r>
          </a:p>
        </p:txBody>
      </p:sp>
      <p:sp>
        <p:nvSpPr>
          <p:cNvPr id="9" name="文本框 8"/>
          <p:cNvSpPr txBox="1"/>
          <p:nvPr/>
        </p:nvSpPr>
        <p:spPr>
          <a:xfrm>
            <a:off x="7696835" y="5156835"/>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公有云环境</a:t>
            </a:r>
          </a:p>
        </p:txBody>
      </p:sp>
      <p:pic>
        <p:nvPicPr>
          <p:cNvPr id="10" name="图片 9" descr="加"/>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8800" y="3308350"/>
            <a:ext cx="914400" cy="914400"/>
          </a:xfrm>
          <a:prstGeom prst="rect">
            <a:avLst/>
          </a:prstGeom>
        </p:spPr>
      </p:pic>
      <p:pic>
        <p:nvPicPr>
          <p:cNvPr id="11" name="图片 10" descr="播仔素材库【1】0177"/>
          <p:cNvPicPr>
            <a:picLocks noChangeAspect="1"/>
          </p:cNvPicPr>
          <p:nvPr/>
        </p:nvPicPr>
        <p:blipFill>
          <a:blip r:embed="rId12"/>
          <a:stretch>
            <a:fillRect/>
          </a:stretch>
        </p:blipFill>
        <p:spPr>
          <a:xfrm>
            <a:off x="10704195" y="5229225"/>
            <a:ext cx="1337310" cy="13373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IaaS </a:t>
            </a:r>
            <a:r>
              <a:t>基础设施即服务</a:t>
            </a:r>
          </a:p>
        </p:txBody>
      </p:sp>
      <p:sp>
        <p:nvSpPr>
          <p:cNvPr id="3" name="文本占位符 2"/>
          <p:cNvSpPr>
            <a:spLocks noGrp="1"/>
          </p:cNvSpPr>
          <p:nvPr>
            <p:ph type="body" sz="quarter" idx="11"/>
          </p:nvPr>
        </p:nvSpPr>
        <p:spPr/>
        <p:txBody>
          <a:bodyPr/>
          <a:lstStyle/>
          <a:p>
            <a:r>
              <a:rPr lang="en-US" altLang="zh-CN"/>
              <a:t>IaaS</a:t>
            </a:r>
            <a:r>
              <a:rPr lang="zh-CN" altLang="en-US"/>
              <a:t>见名知意，即将</a:t>
            </a:r>
            <a:r>
              <a:rPr lang="en-US" altLang="zh-CN"/>
              <a:t>IT</a:t>
            </a:r>
            <a:r>
              <a:rPr lang="zh-CN" altLang="en-US"/>
              <a:t>基础设施作为服务。</a:t>
            </a:r>
          </a:p>
          <a:p>
            <a:r>
              <a:rPr lang="en-US" altLang="zh-CN"/>
              <a:t>IT</a:t>
            </a:r>
            <a:r>
              <a:rPr lang="zh-CN" altLang="en-US"/>
              <a:t>基础设施是指：</a:t>
            </a:r>
          </a:p>
          <a:p>
            <a:pPr>
              <a:buFont typeface="Arial" panose="020B0604020202020204" pitchFamily="34" charset="0"/>
            </a:pPr>
            <a:r>
              <a:rPr lang="zh-CN" altLang="en-US"/>
              <a:t>●</a:t>
            </a:r>
            <a:r>
              <a:rPr lang="en-US" altLang="zh-CN"/>
              <a:t> </a:t>
            </a:r>
            <a:r>
              <a:rPr lang="zh-CN" altLang="en-US"/>
              <a:t>公网</a:t>
            </a:r>
            <a:r>
              <a:rPr lang="en-US" altLang="zh-CN"/>
              <a:t>IP</a:t>
            </a:r>
            <a:r>
              <a:rPr lang="zh-CN" altLang="en-US"/>
              <a:t>、带宽</a:t>
            </a:r>
          </a:p>
          <a:p>
            <a:pPr>
              <a:buFont typeface="Arial" panose="020B0604020202020204" pitchFamily="34" charset="0"/>
            </a:pPr>
            <a:r>
              <a:rPr lang="zh-CN" altLang="en-US">
                <a:sym typeface="+mn-ea"/>
              </a:rPr>
              <a:t>●</a:t>
            </a:r>
            <a:r>
              <a:rPr lang="en-US" altLang="zh-CN">
                <a:sym typeface="+mn-ea"/>
              </a:rPr>
              <a:t> VPC</a:t>
            </a:r>
            <a:r>
              <a:rPr lang="zh-CN" altLang="en-US">
                <a:sym typeface="+mn-ea"/>
              </a:rPr>
              <a:t>（virtual private cloud）私有虚拟局域网</a:t>
            </a:r>
          </a:p>
          <a:p>
            <a:pPr>
              <a:buFont typeface="Arial" panose="020B0604020202020204" pitchFamily="34" charset="0"/>
            </a:pPr>
            <a:r>
              <a:rPr lang="zh-CN" altLang="en-US">
                <a:sym typeface="+mn-ea"/>
              </a:rPr>
              <a:t>●</a:t>
            </a:r>
            <a:r>
              <a:rPr lang="en-US" altLang="zh-CN">
                <a:sym typeface="+mn-ea"/>
              </a:rPr>
              <a:t> </a:t>
            </a:r>
            <a:r>
              <a:rPr lang="zh-CN" altLang="en-US">
                <a:sym typeface="+mn-ea"/>
              </a:rPr>
              <a:t>云服务器（</a:t>
            </a:r>
            <a:r>
              <a:rPr lang="en-US" altLang="zh-CN">
                <a:sym typeface="+mn-ea"/>
              </a:rPr>
              <a:t>CPU</a:t>
            </a:r>
            <a:r>
              <a:rPr lang="zh-CN" altLang="en-US">
                <a:sym typeface="+mn-ea"/>
              </a:rPr>
              <a:t>、内存、磁盘等计算、存储资源）</a:t>
            </a:r>
          </a:p>
          <a:p>
            <a:pPr>
              <a:buFont typeface="Arial" panose="020B0604020202020204" pitchFamily="34" charset="0"/>
            </a:pPr>
            <a:r>
              <a:rPr lang="zh-CN" altLang="en-US">
                <a:sym typeface="+mn-ea"/>
              </a:rPr>
              <a:t>●</a:t>
            </a:r>
            <a:r>
              <a:rPr lang="en-US" altLang="zh-CN">
                <a:sym typeface="+mn-ea"/>
              </a:rPr>
              <a:t> </a:t>
            </a:r>
            <a:r>
              <a:rPr lang="zh-CN" altLang="en-US">
                <a:sym typeface="+mn-ea"/>
              </a:rPr>
              <a:t>等等</a:t>
            </a:r>
          </a:p>
          <a:p>
            <a:pPr>
              <a:buFont typeface="Arial" panose="020B0604020202020204" pitchFamily="34" charset="0"/>
            </a:pPr>
            <a:r>
              <a:rPr lang="zh-CN" altLang="en-US">
                <a:sym typeface="+mn-ea"/>
              </a:rPr>
              <a:t>简单来说就是构建一个实体服务器所需的：</a:t>
            </a:r>
            <a:r>
              <a:rPr lang="en-US" altLang="zh-CN">
                <a:sym typeface="+mn-ea"/>
              </a:rPr>
              <a:t>CPU</a:t>
            </a:r>
            <a:r>
              <a:rPr lang="zh-CN" altLang="en-US">
                <a:sym typeface="+mn-ea"/>
              </a:rPr>
              <a:t>、内存、磁盘、网络、公网</a:t>
            </a:r>
            <a:r>
              <a:rPr lang="en-US" altLang="zh-CN">
                <a:sym typeface="+mn-ea"/>
              </a:rPr>
              <a:t>IP</a:t>
            </a:r>
            <a:r>
              <a:rPr lang="zh-CN" altLang="en-US">
                <a:sym typeface="+mn-ea"/>
              </a:rPr>
              <a:t>、交换机等等一系列物理设备的云上化。</a:t>
            </a:r>
          </a:p>
          <a:p>
            <a:pPr>
              <a:buFont typeface="Arial" panose="020B0604020202020204" pitchFamily="34" charset="0"/>
            </a:pPr>
            <a:r>
              <a:rPr lang="zh-CN" altLang="en-US">
                <a:sym typeface="+mn-ea"/>
              </a:rPr>
              <a:t>这些称之为</a:t>
            </a:r>
            <a:r>
              <a:rPr lang="en-US" altLang="zh-CN">
                <a:sym typeface="+mn-ea"/>
              </a:rPr>
              <a:t>IaaS</a:t>
            </a:r>
            <a:r>
              <a:rPr lang="zh-CN" altLang="en-US">
                <a:sym typeface="+mn-ea"/>
              </a:rPr>
              <a:t>服务，</a:t>
            </a:r>
            <a:r>
              <a:rPr lang="en-US" altLang="zh-CN">
                <a:sym typeface="+mn-ea"/>
              </a:rPr>
              <a:t>IT</a:t>
            </a:r>
            <a:r>
              <a:rPr lang="zh-CN" altLang="en-US">
                <a:sym typeface="+mn-ea"/>
              </a:rPr>
              <a:t>基础设施作为服务对外提供。</a:t>
            </a:r>
          </a:p>
        </p:txBody>
      </p:sp>
      <p:pic>
        <p:nvPicPr>
          <p:cNvPr id="4" name="图片 3" descr="播仔素材库【1】0235"/>
          <p:cNvPicPr>
            <a:picLocks noChangeAspect="1"/>
          </p:cNvPicPr>
          <p:nvPr/>
        </p:nvPicPr>
        <p:blipFill>
          <a:blip r:embed="rId2"/>
          <a:stretch>
            <a:fillRect/>
          </a:stretch>
        </p:blipFill>
        <p:spPr>
          <a:xfrm>
            <a:off x="10584815" y="4940935"/>
            <a:ext cx="1649095" cy="16490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PaaS</a:t>
            </a:r>
            <a:r>
              <a:t>平台即服务</a:t>
            </a:r>
          </a:p>
        </p:txBody>
      </p:sp>
      <p:sp>
        <p:nvSpPr>
          <p:cNvPr id="3" name="文本占位符 2"/>
          <p:cNvSpPr>
            <a:spLocks noGrp="1"/>
          </p:cNvSpPr>
          <p:nvPr>
            <p:ph type="body" sz="quarter" idx="11"/>
          </p:nvPr>
        </p:nvSpPr>
        <p:spPr/>
        <p:txBody>
          <a:bodyPr/>
          <a:lstStyle/>
          <a:p>
            <a:r>
              <a:rPr lang="zh-CN" altLang="en-US"/>
              <a:t>Platform as a Service : 平台即服务.是指将平台作为一种服务对外提供. </a:t>
            </a:r>
          </a:p>
          <a:p>
            <a:r>
              <a:rPr lang="zh-CN" altLang="en-US"/>
              <a:t>那么我们要学习的云平台，就是一种PaaS服务，其他还有如</a:t>
            </a:r>
          </a:p>
          <a:p>
            <a:r>
              <a:rPr lang="zh-CN" altLang="en-US"/>
              <a:t>● 腾讯地图开发平台 </a:t>
            </a:r>
          </a:p>
          <a:p>
            <a:r>
              <a:rPr lang="zh-CN" altLang="en-US"/>
              <a:t>● 小程序开发平台</a:t>
            </a:r>
          </a:p>
          <a:p>
            <a:r>
              <a:rPr lang="zh-CN" altLang="en-US"/>
              <a:t>● 云上消息中心平台（Kafka等）</a:t>
            </a:r>
          </a:p>
          <a:p>
            <a:r>
              <a:rPr lang="zh-CN" altLang="en-US"/>
              <a:t>● 云上Hadoop大数据计算平台</a:t>
            </a:r>
          </a:p>
          <a:p>
            <a:r>
              <a:rPr lang="zh-CN" altLang="en-US"/>
              <a:t>● 等等</a:t>
            </a:r>
          </a:p>
        </p:txBody>
      </p:sp>
      <p:pic>
        <p:nvPicPr>
          <p:cNvPr id="4" name="图片 3" descr="播仔素材库【1】0236"/>
          <p:cNvPicPr>
            <a:picLocks noChangeAspect="1"/>
          </p:cNvPicPr>
          <p:nvPr/>
        </p:nvPicPr>
        <p:blipFill>
          <a:blip r:embed="rId2"/>
          <a:stretch>
            <a:fillRect/>
          </a:stretch>
        </p:blipFill>
        <p:spPr>
          <a:xfrm>
            <a:off x="10614660" y="4969510"/>
            <a:ext cx="1624965" cy="16249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SaaS</a:t>
            </a:r>
            <a:r>
              <a:t>软件即服务</a:t>
            </a:r>
          </a:p>
        </p:txBody>
      </p:sp>
      <p:sp>
        <p:nvSpPr>
          <p:cNvPr id="3" name="文本占位符 2"/>
          <p:cNvSpPr>
            <a:spLocks noGrp="1"/>
          </p:cNvSpPr>
          <p:nvPr>
            <p:ph type="body" sz="quarter" idx="11"/>
          </p:nvPr>
        </p:nvSpPr>
        <p:spPr/>
        <p:txBody>
          <a:bodyPr/>
          <a:lstStyle/>
          <a:p>
            <a:r>
              <a:rPr lang="zh-CN" altLang="en-US"/>
              <a:t>Software as a Service: 软件即服务, 是指将软件作为一种服务对外提供.</a:t>
            </a:r>
          </a:p>
          <a:p>
            <a:pPr>
              <a:lnSpc>
                <a:spcPct val="120000"/>
              </a:lnSpc>
            </a:pPr>
            <a:r>
              <a:rPr lang="zh-CN" altLang="en-US">
                <a:sym typeface="+mn-ea"/>
              </a:rPr>
              <a:t>● 云上数据库服务</a:t>
            </a:r>
          </a:p>
          <a:p>
            <a:pPr>
              <a:lnSpc>
                <a:spcPct val="120000"/>
              </a:lnSpc>
            </a:pPr>
            <a:r>
              <a:rPr lang="zh-CN" altLang="en-US">
                <a:sym typeface="+mn-ea"/>
              </a:rPr>
              <a:t>● 云上缓存服务</a:t>
            </a:r>
          </a:p>
          <a:p>
            <a:pPr>
              <a:lnSpc>
                <a:spcPct val="120000"/>
              </a:lnSpc>
            </a:pPr>
            <a:r>
              <a:rPr lang="zh-CN" altLang="en-US">
                <a:sym typeface="+mn-ea"/>
              </a:rPr>
              <a:t>● 云网盘服务</a:t>
            </a:r>
            <a:endParaRPr lang="zh-CN" altLang="en-US"/>
          </a:p>
          <a:p>
            <a:pPr>
              <a:lnSpc>
                <a:spcPct val="120000"/>
              </a:lnSpc>
            </a:pPr>
            <a:r>
              <a:rPr lang="zh-CN" altLang="en-US"/>
              <a:t>● DNS服务</a:t>
            </a:r>
          </a:p>
          <a:p>
            <a:pPr>
              <a:lnSpc>
                <a:spcPct val="120000"/>
              </a:lnSpc>
            </a:pPr>
            <a:r>
              <a:rPr lang="zh-CN" altLang="en-US"/>
              <a:t>● 流量高防服务</a:t>
            </a:r>
          </a:p>
          <a:p>
            <a:pPr>
              <a:lnSpc>
                <a:spcPct val="120000"/>
              </a:lnSpc>
            </a:pPr>
            <a:r>
              <a:rPr lang="zh-CN" altLang="en-US"/>
              <a:t>● 域名托管服务</a:t>
            </a:r>
          </a:p>
          <a:p>
            <a:r>
              <a:rPr lang="zh-CN" altLang="en-US"/>
              <a:t>● 和一切其它非云平台提供的，如：ProcessON、DrawIO、CSDN博客、邮箱服务、135编辑器、在线Office等</a:t>
            </a:r>
          </a:p>
          <a:p>
            <a:r>
              <a:rPr lang="zh-CN" altLang="en-US"/>
              <a:t>SaaS就是现成可用的软件（可认为是解决方案）提供给你，你只需要有网络（浏览器或其它客户端）去连接使用即可（可能付费）。</a:t>
            </a:r>
          </a:p>
          <a:p>
            <a:r>
              <a:rPr lang="zh-CN" altLang="en-US"/>
              <a:t>无需关心维护、管理等。</a:t>
            </a:r>
          </a:p>
        </p:txBody>
      </p:sp>
      <p:pic>
        <p:nvPicPr>
          <p:cNvPr id="5" name="图片 4" descr="播仔素材库【1】0168"/>
          <p:cNvPicPr>
            <a:picLocks noChangeAspect="1"/>
          </p:cNvPicPr>
          <p:nvPr/>
        </p:nvPicPr>
        <p:blipFill>
          <a:blip r:embed="rId2"/>
          <a:stretch>
            <a:fillRect/>
          </a:stretch>
        </p:blipFill>
        <p:spPr>
          <a:xfrm>
            <a:off x="10632440" y="5373370"/>
            <a:ext cx="1483995" cy="14839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IaaS</a:t>
            </a:r>
            <a:r>
              <a:t>、</a:t>
            </a:r>
            <a:r>
              <a:rPr lang="en-US" altLang="zh-CN"/>
              <a:t>PaaS</a:t>
            </a:r>
            <a:r>
              <a:t>、</a:t>
            </a:r>
            <a:r>
              <a:rPr lang="en-US" altLang="zh-CN"/>
              <a:t>SaaS</a:t>
            </a:r>
          </a:p>
        </p:txBody>
      </p:sp>
      <p:sp>
        <p:nvSpPr>
          <p:cNvPr id="3" name="文本占位符 2"/>
          <p:cNvSpPr>
            <a:spLocks noGrp="1"/>
          </p:cNvSpPr>
          <p:nvPr>
            <p:ph type="body" sz="quarter" idx="11"/>
          </p:nvPr>
        </p:nvSpPr>
        <p:spPr/>
        <p:txBody>
          <a:bodyPr/>
          <a:lstStyle/>
          <a:p>
            <a:r>
              <a:rPr lang="zh-CN" altLang="en-US"/>
              <a:t>云平台本是是一种</a:t>
            </a:r>
            <a:r>
              <a:rPr lang="en-US" altLang="zh-CN"/>
              <a:t>PaaS</a:t>
            </a:r>
            <a:r>
              <a:rPr lang="zh-CN" altLang="en-US"/>
              <a:t>服务</a:t>
            </a:r>
          </a:p>
          <a:p>
            <a:r>
              <a:rPr lang="zh-CN" altLang="en-US"/>
              <a:t>同时在云平台上，也提供</a:t>
            </a:r>
            <a:r>
              <a:rPr lang="en-US" altLang="zh-CN"/>
              <a:t>IaaS</a:t>
            </a:r>
            <a:r>
              <a:rPr lang="zh-CN" altLang="en-US"/>
              <a:t>、</a:t>
            </a:r>
            <a:r>
              <a:rPr lang="en-US" altLang="zh-CN"/>
              <a:t>PaaS</a:t>
            </a:r>
            <a:r>
              <a:rPr lang="zh-CN" altLang="en-US"/>
              <a:t>、</a:t>
            </a:r>
            <a:r>
              <a:rPr lang="en-US" altLang="zh-CN"/>
              <a:t>SaaS</a:t>
            </a:r>
            <a:r>
              <a:rPr lang="zh-CN" altLang="en-US"/>
              <a:t>三种类型的服务</a:t>
            </a:r>
          </a:p>
        </p:txBody>
      </p:sp>
      <p:pic>
        <p:nvPicPr>
          <p:cNvPr id="4" name="图片 3"/>
          <p:cNvPicPr>
            <a:picLocks noChangeAspect="1"/>
          </p:cNvPicPr>
          <p:nvPr/>
        </p:nvPicPr>
        <p:blipFill>
          <a:blip r:embed="rId2"/>
          <a:stretch>
            <a:fillRect/>
          </a:stretch>
        </p:blipFill>
        <p:spPr>
          <a:xfrm>
            <a:off x="767080" y="1795780"/>
            <a:ext cx="5600700" cy="3267075"/>
          </a:xfrm>
          <a:prstGeom prst="rect">
            <a:avLst/>
          </a:prstGeom>
        </p:spPr>
      </p:pic>
      <p:pic>
        <p:nvPicPr>
          <p:cNvPr id="5" name="图片 4" descr="播仔素材库【1】0169"/>
          <p:cNvPicPr>
            <a:picLocks noChangeAspect="1"/>
          </p:cNvPicPr>
          <p:nvPr/>
        </p:nvPicPr>
        <p:blipFill>
          <a:blip r:embed="rId3"/>
          <a:stretch>
            <a:fillRect/>
          </a:stretch>
        </p:blipFill>
        <p:spPr>
          <a:xfrm>
            <a:off x="10632440" y="5532120"/>
            <a:ext cx="1408430" cy="140843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t>
            </a:r>
            <a:r>
              <a:rPr lang="zh-CN" altLang="en-US"/>
              <a:t>什么是云平台？</a:t>
            </a:r>
          </a:p>
          <a:p>
            <a:pPr marL="0" indent="0">
              <a:buNone/>
            </a:pPr>
            <a:r>
              <a:rPr lang="zh-CN" altLang="en-US" sz="1400"/>
              <a:t>云平台就是一个平台方，聚合了一些软硬件资源对外售卖。</a:t>
            </a:r>
          </a:p>
          <a:p>
            <a:pPr marL="0" indent="0">
              <a:buNone/>
            </a:pPr>
            <a:r>
              <a:rPr lang="zh-CN" altLang="en-US" sz="1400"/>
              <a:t>用户可以付费从平台购买如服务器、网络、数据库、存储等各类服务。</a:t>
            </a:r>
          </a:p>
          <a:p>
            <a:pPr marL="0" indent="0">
              <a:buNone/>
            </a:pPr>
            <a:r>
              <a:rPr lang="en-US" altLang="zh-CN"/>
              <a:t>2. </a:t>
            </a:r>
            <a:r>
              <a:rPr lang="zh-CN" altLang="en-US"/>
              <a:t>主流云平台有哪些？</a:t>
            </a:r>
          </a:p>
          <a:p>
            <a:pPr marL="285750" indent="-285750">
              <a:buFont typeface="Arial" panose="020B0604020202020204" pitchFamily="34" charset="0"/>
              <a:buChar char="•"/>
            </a:pPr>
            <a:r>
              <a:rPr lang="zh-CN" altLang="en-US" sz="1400"/>
              <a:t>国内知名的有：阿里云、腾讯云、</a:t>
            </a:r>
            <a:r>
              <a:rPr lang="en-US" altLang="zh-CN" sz="1400"/>
              <a:t>UCloud</a:t>
            </a:r>
            <a:r>
              <a:rPr lang="zh-CN" altLang="en-US" sz="1400"/>
              <a:t>等</a:t>
            </a:r>
          </a:p>
          <a:p>
            <a:pPr marL="285750" indent="-285750">
              <a:buFont typeface="Arial" panose="020B0604020202020204" pitchFamily="34" charset="0"/>
              <a:buChar char="•"/>
            </a:pPr>
            <a:r>
              <a:rPr lang="zh-CN" altLang="en-US" sz="1400"/>
              <a:t>国外知名的有：</a:t>
            </a:r>
            <a:r>
              <a:rPr lang="en-US" altLang="zh-CN" sz="1400"/>
              <a:t>AWS</a:t>
            </a:r>
            <a:r>
              <a:rPr lang="zh-CN" altLang="en-US" sz="1400"/>
              <a:t>、</a:t>
            </a:r>
            <a:r>
              <a:rPr lang="en-US" altLang="zh-CN" sz="1400"/>
              <a:t>Azure</a:t>
            </a:r>
            <a:r>
              <a:rPr lang="zh-CN" altLang="en-US" sz="1400"/>
              <a:t>、</a:t>
            </a:r>
            <a:r>
              <a:rPr lang="en-US" altLang="zh-CN" sz="1400"/>
              <a:t>GCP</a:t>
            </a:r>
            <a:r>
              <a:rPr lang="zh-CN" altLang="en-US" sz="1400"/>
              <a:t>等</a:t>
            </a:r>
          </a:p>
          <a:p>
            <a:pPr marL="0" algn="l">
              <a:buNone/>
            </a:pPr>
            <a:r>
              <a:rPr lang="zh-CN" altLang="en-US" sz="1800"/>
              <a:t>3. 云平台提供的三种服务是哪些？</a:t>
            </a:r>
          </a:p>
          <a:p>
            <a:pPr marL="285750" indent="-285750">
              <a:buFont typeface="Arial" panose="020B0604020202020204" pitchFamily="34" charset="0"/>
              <a:buChar char="•"/>
            </a:pPr>
            <a:r>
              <a:rPr lang="en-US" altLang="zh-CN" sz="1400"/>
              <a:t>IaaS</a:t>
            </a:r>
            <a:r>
              <a:rPr lang="zh-CN" altLang="en-US" sz="1400"/>
              <a:t>：</a:t>
            </a:r>
            <a:r>
              <a:rPr lang="en-US" altLang="zh-CN" sz="1400"/>
              <a:t>IT</a:t>
            </a:r>
            <a:r>
              <a:rPr lang="zh-CN" altLang="en-US" sz="1400"/>
              <a:t>基础设施作为服务对外提供</a:t>
            </a:r>
          </a:p>
          <a:p>
            <a:pPr marL="285750" indent="-285750">
              <a:buFont typeface="Arial" panose="020B0604020202020204" pitchFamily="34" charset="0"/>
              <a:buChar char="•"/>
            </a:pPr>
            <a:r>
              <a:rPr lang="en-US" altLang="zh-CN" sz="1400"/>
              <a:t>PaaS</a:t>
            </a:r>
            <a:r>
              <a:rPr lang="zh-CN" altLang="en-US" sz="1400"/>
              <a:t>：平台作为服务对外提供</a:t>
            </a:r>
          </a:p>
          <a:p>
            <a:pPr marL="285750" indent="-285750">
              <a:buFont typeface="Arial" panose="020B0604020202020204" pitchFamily="34" charset="0"/>
              <a:buChar char="•"/>
            </a:pPr>
            <a:r>
              <a:rPr lang="en-US" altLang="zh-CN" sz="1400"/>
              <a:t>SaaS</a:t>
            </a:r>
            <a:r>
              <a:rPr lang="zh-CN" altLang="en-US" sz="1400"/>
              <a:t>：软件作为服务对外提供</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a:t>
            </a:r>
            <a:r>
              <a:rPr lang="zh-CN" altLang="en-US" dirty="0">
                <a:sym typeface="+mn-ea"/>
              </a:rPr>
              <a:t>服务器</a:t>
            </a:r>
            <a:r>
              <a:rPr lang="zh-CN" altLang="en-US" dirty="0"/>
              <a:t>系统设置</a:t>
            </a:r>
          </a:p>
          <a:p>
            <a:pPr algn="l"/>
            <a:r>
              <a:rPr lang="en-US" altLang="zh-CN" dirty="0"/>
              <a:t>UCloud</a:t>
            </a:r>
            <a:r>
              <a:rPr lang="zh-CN" altLang="en-US" dirty="0"/>
              <a:t>云购买虚拟机</a:t>
            </a:r>
          </a:p>
          <a:p>
            <a:pPr algn="l"/>
            <a:r>
              <a:rPr lang="en-US" altLang="zh-CN" dirty="0"/>
              <a:t>UCloud</a:t>
            </a:r>
            <a:r>
              <a:rPr lang="zh-CN" altLang="en-US" dirty="0"/>
              <a:t>云</a:t>
            </a:r>
            <a:r>
              <a:rPr lang="zh-CN" altLang="en-US" dirty="0">
                <a:sym typeface="+mn-ea"/>
              </a:rPr>
              <a:t>服务器</a:t>
            </a:r>
            <a:r>
              <a:rPr lang="zh-CN" altLang="en-US" dirty="0"/>
              <a:t>系统设置</a:t>
            </a:r>
          </a:p>
        </p:txBody>
      </p:sp>
      <p:pic>
        <p:nvPicPr>
          <p:cNvPr id="3" name="图形 2" descr="303b32313537333932333bbcfdcdb7"/>
          <p:cNvPicPr>
            <a:picLocks noChangeAspect="1"/>
          </p:cNvPicPr>
          <p:nvPr/>
        </p:nvPicPr>
        <p:blipFill>
          <a:blip r:embed="rId6"/>
          <a:stretch>
            <a:fillRect/>
          </a:stretch>
        </p:blipFill>
        <p:spPr>
          <a:xfrm>
            <a:off x="4584021" y="3213381"/>
            <a:ext cx="410210" cy="410210"/>
          </a:xfrm>
          <a:prstGeom prst="rect">
            <a:avLst/>
          </a:prstGeom>
        </p:spPr>
      </p:pic>
      <p:grpSp>
        <p:nvGrpSpPr>
          <p:cNvPr id="8" name="组合 7"/>
          <p:cNvGrpSpPr/>
          <p:nvPr/>
        </p:nvGrpSpPr>
        <p:grpSpPr>
          <a:xfrm>
            <a:off x="8400415" y="2853055"/>
            <a:ext cx="2484755" cy="1099185"/>
            <a:chOff x="13229" y="4493"/>
            <a:chExt cx="3913" cy="1731"/>
          </a:xfrm>
        </p:grpSpPr>
        <p:sp>
          <p:nvSpPr>
            <p:cNvPr id="9" name="左大括号 8"/>
            <p:cNvSpPr/>
            <p:nvPr>
              <p:custDataLst>
                <p:tags r:id="rId1"/>
              </p:custDataLst>
            </p:nvPr>
          </p:nvSpPr>
          <p:spPr>
            <a:xfrm>
              <a:off x="13229" y="4769"/>
              <a:ext cx="567" cy="12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custDataLst>
                <p:tags r:id="rId2"/>
              </p:custDataLst>
            </p:nvPr>
          </p:nvSpPr>
          <p:spPr>
            <a:xfrm>
              <a:off x="13909" y="4493"/>
              <a:ext cx="3233" cy="483"/>
            </a:xfrm>
            <a:prstGeom prst="rect">
              <a:avLst/>
            </a:prstGeom>
            <a:noFill/>
          </p:spPr>
          <p:txBody>
            <a:bodyPr wrap="square" rtlCol="0">
              <a:spAutoFit/>
            </a:bodyPr>
            <a:lstStyle/>
            <a:p>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配置</a:t>
              </a:r>
              <a:r>
                <a:rPr lang="en-US" altLang="zh-CN"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VPC</a:t>
              </a: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和子网</a:t>
              </a:r>
            </a:p>
          </p:txBody>
        </p:sp>
        <p:sp>
          <p:nvSpPr>
            <p:cNvPr id="11" name="文本框 10"/>
            <p:cNvSpPr txBox="1"/>
            <p:nvPr>
              <p:custDataLst>
                <p:tags r:id="rId3"/>
              </p:custDataLst>
            </p:nvPr>
          </p:nvSpPr>
          <p:spPr>
            <a:xfrm>
              <a:off x="13909" y="5741"/>
              <a:ext cx="3233" cy="483"/>
            </a:xfrm>
            <a:prstGeom prst="rect">
              <a:avLst/>
            </a:prstGeom>
            <a:noFill/>
          </p:spPr>
          <p:txBody>
            <a:bodyPr wrap="square" rtlCol="0">
              <a:spAutoFit/>
            </a:bodyPr>
            <a:lstStyle/>
            <a:p>
              <a:pPr algn="l">
                <a:buClrTx/>
                <a:buSzTx/>
                <a:buFontTx/>
              </a:pP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创建云服务器ECS</a:t>
              </a:r>
            </a:p>
          </p:txBody>
        </p:sp>
        <p:sp>
          <p:nvSpPr>
            <p:cNvPr id="12" name="文本框 11"/>
            <p:cNvSpPr txBox="1"/>
            <p:nvPr>
              <p:custDataLst>
                <p:tags r:id="rId4"/>
              </p:custDataLst>
            </p:nvPr>
          </p:nvSpPr>
          <p:spPr>
            <a:xfrm>
              <a:off x="13909" y="5159"/>
              <a:ext cx="3233" cy="483"/>
            </a:xfrm>
            <a:prstGeom prst="rect">
              <a:avLst/>
            </a:prstGeom>
            <a:noFill/>
          </p:spPr>
          <p:txBody>
            <a:bodyPr wrap="square" rtlCol="0">
              <a:spAutoFit/>
            </a:bodyPr>
            <a:lstStyle/>
            <a:p>
              <a:pPr algn="l">
                <a:buClrTx/>
                <a:buSzTx/>
                <a:buFontTx/>
              </a:pP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创建安全组</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sz="1600" dirty="0">
                <a:solidFill>
                  <a:srgbClr val="FF0000"/>
                </a:solidFill>
                <a:sym typeface="+mn-ea"/>
              </a:rPr>
              <a:t>了解什么是VPC和子网</a:t>
            </a:r>
          </a:p>
          <a:p>
            <a:pPr marL="342900" indent="-342900"/>
            <a:r>
              <a:rPr lang="zh-CN" sz="1600" dirty="0">
                <a:solidFill>
                  <a:srgbClr val="FF0000"/>
                </a:solidFill>
                <a:sym typeface="+mn-ea"/>
              </a:rPr>
              <a:t>完成在阿里云创建VPC和子网</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前言</a:t>
            </a:r>
          </a:p>
        </p:txBody>
      </p:sp>
      <p:sp>
        <p:nvSpPr>
          <p:cNvPr id="3" name="文本占位符 2"/>
          <p:cNvSpPr>
            <a:spLocks noGrp="1"/>
          </p:cNvSpPr>
          <p:nvPr>
            <p:ph type="body" sz="quarter" idx="11"/>
          </p:nvPr>
        </p:nvSpPr>
        <p:spPr>
          <a:xfrm>
            <a:off x="3998595" y="3062605"/>
            <a:ext cx="7411085" cy="2813050"/>
          </a:xfrm>
        </p:spPr>
        <p:txBody>
          <a:bodyPr/>
          <a:lstStyle/>
          <a:p>
            <a:pPr marL="285750" indent="-285750">
              <a:buFont typeface="Arial" panose="020B0604020202020204" pitchFamily="34" charset="0"/>
              <a:buChar char="•"/>
            </a:pPr>
            <a:r>
              <a:rPr lang="zh-CN" altLang="en-US"/>
              <a:t>简单体验云，只需要花费几十元钱即可把课程内容试一试</a:t>
            </a:r>
          </a:p>
          <a:p>
            <a:pPr marL="285750" indent="-285750">
              <a:buFont typeface="Arial" panose="020B0604020202020204" pitchFamily="34" charset="0"/>
              <a:buChar char="•"/>
            </a:pPr>
            <a:r>
              <a:rPr lang="zh-CN" altLang="en-US"/>
              <a:t>如果预算充足准备长期使用，或电脑不支持</a:t>
            </a:r>
            <a:r>
              <a:rPr lang="en-US" altLang="zh-CN"/>
              <a:t>X86</a:t>
            </a:r>
            <a:r>
              <a:rPr lang="zh-CN" altLang="en-US"/>
              <a:t>架构虚拟机（</a:t>
            </a:r>
            <a:r>
              <a:rPr lang="en-US" altLang="zh-CN"/>
              <a:t>M1</a:t>
            </a:r>
            <a:r>
              <a:rPr lang="zh-CN" altLang="en-US"/>
              <a:t>、</a:t>
            </a:r>
            <a:r>
              <a:rPr lang="en-US" altLang="zh-CN"/>
              <a:t>M2</a:t>
            </a:r>
            <a:r>
              <a:rPr lang="zh-CN" altLang="en-US"/>
              <a:t>芯片</a:t>
            </a:r>
            <a:r>
              <a:rPr lang="en-US" altLang="zh-CN"/>
              <a:t>Mac</a:t>
            </a:r>
            <a:r>
              <a:rPr lang="zh-CN" altLang="en-US"/>
              <a:t>）建议选择包年包月套餐，</a:t>
            </a:r>
            <a:r>
              <a:rPr lang="zh-CN" altLang="en-US">
                <a:solidFill>
                  <a:srgbClr val="FF0000"/>
                </a:solidFill>
              </a:rPr>
              <a:t>一个月使用时长大约在</a:t>
            </a:r>
            <a:r>
              <a:rPr lang="en-US" altLang="zh-CN">
                <a:solidFill>
                  <a:srgbClr val="FF0000"/>
                </a:solidFill>
              </a:rPr>
              <a:t>200</a:t>
            </a:r>
            <a:r>
              <a:rPr lang="zh-CN" altLang="en-US">
                <a:solidFill>
                  <a:srgbClr val="FF0000"/>
                </a:solidFill>
              </a:rPr>
              <a:t>元左右</a:t>
            </a:r>
            <a:r>
              <a:rPr lang="zh-CN" altLang="en-US"/>
              <a:t>（低配服务器，仅供参考），土豪随意</a:t>
            </a:r>
          </a:p>
        </p:txBody>
      </p:sp>
      <p:sp>
        <p:nvSpPr>
          <p:cNvPr id="4" name="圆角矩形 3"/>
          <p:cNvSpPr/>
          <p:nvPr/>
        </p:nvSpPr>
        <p:spPr>
          <a:xfrm>
            <a:off x="911225" y="2132965"/>
            <a:ext cx="2592070" cy="36004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阿里巴巴普惠体" panose="00020600040101010101" pitchFamily="18" charset="-122"/>
                <a:ea typeface="阿里巴巴普惠体" panose="00020600040101010101" pitchFamily="18" charset="-122"/>
              </a:rPr>
              <a:t>云平台</a:t>
            </a:r>
          </a:p>
          <a:p>
            <a:pPr algn="ctr"/>
            <a:r>
              <a:rPr lang="zh-CN" altLang="en-US" sz="2800">
                <a:latin typeface="阿里巴巴普惠体" panose="00020600040101010101" pitchFamily="18" charset="-122"/>
                <a:ea typeface="阿里巴巴普惠体" panose="00020600040101010101" pitchFamily="18" charset="-122"/>
              </a:rPr>
              <a:t>需付费使用</a:t>
            </a:r>
          </a:p>
          <a:p>
            <a:pPr algn="ctr"/>
            <a:r>
              <a:rPr lang="zh-CN" altLang="en-US" sz="2800">
                <a:latin typeface="阿里巴巴普惠体" panose="00020600040101010101" pitchFamily="18" charset="-122"/>
                <a:ea typeface="阿里巴巴普惠体" panose="00020600040101010101" pitchFamily="18" charset="-122"/>
              </a:rPr>
              <a:t>不是免费的</a:t>
            </a:r>
          </a:p>
        </p:txBody>
      </p:sp>
      <p:pic>
        <p:nvPicPr>
          <p:cNvPr id="5" name="图片 4" descr="播仔素材库【1】0238"/>
          <p:cNvPicPr>
            <a:picLocks noChangeAspect="1"/>
          </p:cNvPicPr>
          <p:nvPr/>
        </p:nvPicPr>
        <p:blipFill>
          <a:blip r:embed="rId2"/>
          <a:stretch>
            <a:fillRect/>
          </a:stretch>
        </p:blipFill>
        <p:spPr>
          <a:xfrm>
            <a:off x="10012680" y="4643755"/>
            <a:ext cx="2181860" cy="21818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注册阿里云账户</a:t>
            </a:r>
          </a:p>
        </p:txBody>
      </p:sp>
      <p:sp>
        <p:nvSpPr>
          <p:cNvPr id="3" name="文本占位符 2"/>
          <p:cNvSpPr>
            <a:spLocks noGrp="1"/>
          </p:cNvSpPr>
          <p:nvPr>
            <p:ph type="body" sz="quarter" idx="11"/>
          </p:nvPr>
        </p:nvSpPr>
        <p:spPr/>
        <p:txBody>
          <a:bodyPr/>
          <a:lstStyle/>
          <a:p>
            <a:r>
              <a:rPr lang="zh-CN" altLang="en-US"/>
              <a:t>阿里云可以提供</a:t>
            </a:r>
            <a:r>
              <a:rPr lang="en-US" altLang="zh-CN"/>
              <a:t>IaaS</a:t>
            </a:r>
            <a:r>
              <a:rPr lang="zh-CN" altLang="en-US"/>
              <a:t>基础设施服务，所以我们可以很轻易的在阿里云上购买云服务区、网络的使用权。</a:t>
            </a:r>
          </a:p>
          <a:p>
            <a:r>
              <a:rPr lang="zh-CN" altLang="en-US"/>
              <a:t>使用阿里云的服务，首先需要注册账户</a:t>
            </a:r>
          </a:p>
          <a:p>
            <a:r>
              <a:rPr lang="zh-CN" altLang="en-US"/>
              <a:t>账户注册非常简单，在阿里云网站首页（</a:t>
            </a:r>
            <a:r>
              <a:rPr lang="en-US" altLang="zh-CN"/>
              <a:t>https://www.aliyun.com</a:t>
            </a:r>
            <a:r>
              <a:rPr lang="zh-CN" altLang="en-US"/>
              <a:t>）右上角点击立即</a:t>
            </a:r>
          </a:p>
          <a:p>
            <a:r>
              <a:rPr lang="zh-CN" altLang="en-US"/>
              <a:t>跟随网页提示自行注册即可。</a:t>
            </a:r>
          </a:p>
          <a:p>
            <a:endParaRPr lang="zh-CN" altLang="en-US"/>
          </a:p>
          <a:p>
            <a:endParaRPr lang="zh-CN" altLang="en-US"/>
          </a:p>
        </p:txBody>
      </p:sp>
      <p:pic>
        <p:nvPicPr>
          <p:cNvPr id="4" name="图片 3"/>
          <p:cNvPicPr>
            <a:picLocks noChangeAspect="1"/>
          </p:cNvPicPr>
          <p:nvPr/>
        </p:nvPicPr>
        <p:blipFill>
          <a:blip r:embed="rId2"/>
          <a:stretch>
            <a:fillRect/>
          </a:stretch>
        </p:blipFill>
        <p:spPr>
          <a:xfrm>
            <a:off x="767080" y="3644900"/>
            <a:ext cx="10125075" cy="2327910"/>
          </a:xfrm>
          <a:prstGeom prst="rect">
            <a:avLst/>
          </a:prstGeom>
        </p:spPr>
      </p:pic>
      <p:pic>
        <p:nvPicPr>
          <p:cNvPr id="6" name="图片 5" descr="播仔素材库【1】0239"/>
          <p:cNvPicPr>
            <a:picLocks noChangeAspect="1"/>
          </p:cNvPicPr>
          <p:nvPr/>
        </p:nvPicPr>
        <p:blipFill>
          <a:blip r:embed="rId3"/>
          <a:stretch>
            <a:fillRect/>
          </a:stretch>
        </p:blipFill>
        <p:spPr>
          <a:xfrm>
            <a:off x="10612755" y="5055235"/>
            <a:ext cx="1614805" cy="16148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p>
        </p:txBody>
      </p:sp>
      <p:sp>
        <p:nvSpPr>
          <p:cNvPr id="3" name="文本占位符 2"/>
          <p:cNvSpPr>
            <a:spLocks noGrp="1"/>
          </p:cNvSpPr>
          <p:nvPr>
            <p:ph type="body" sz="quarter" idx="11"/>
          </p:nvPr>
        </p:nvSpPr>
        <p:spPr/>
        <p:txBody>
          <a:bodyPr/>
          <a:lstStyle/>
          <a:p>
            <a:r>
              <a:rPr lang="zh-CN" altLang="en-US"/>
              <a:t>完成账户注册后，即可在阿里云上购买相关的服务搭建大数据集群了。</a:t>
            </a:r>
          </a:p>
          <a:p>
            <a:r>
              <a:rPr lang="zh-CN" altLang="en-US"/>
              <a:t>首先，我们需要为集群</a:t>
            </a:r>
            <a:r>
              <a:rPr lang="zh-CN" altLang="en-US">
                <a:solidFill>
                  <a:srgbClr val="FF0000"/>
                </a:solidFill>
              </a:rPr>
              <a:t>准备好在云上的网络</a:t>
            </a:r>
            <a:r>
              <a:rPr lang="zh-CN" altLang="en-US"/>
              <a:t>。</a:t>
            </a:r>
          </a:p>
          <a:p>
            <a:r>
              <a:rPr lang="zh-CN" altLang="en-US"/>
              <a:t>在云上，每个人都可以得到专属的云上私有局域网，称之为</a:t>
            </a:r>
            <a:r>
              <a:rPr lang="en-US" altLang="zh-CN"/>
              <a:t>VPC</a:t>
            </a:r>
            <a:r>
              <a:rPr lang="zh-CN" altLang="en-US"/>
              <a:t>（virtual private cloud）</a:t>
            </a:r>
          </a:p>
          <a:p>
            <a:r>
              <a:rPr lang="zh-CN" altLang="en-US"/>
              <a:t>它就相当于物理的路由器，可以提供一个子网，并允许我们将所需的资源（服务器、数据库等）放置在这个网络内。</a:t>
            </a:r>
          </a:p>
          <a:p>
            <a:endParaRPr lang="zh-CN" altLang="en-US"/>
          </a:p>
        </p:txBody>
      </p:sp>
      <p:pic>
        <p:nvPicPr>
          <p:cNvPr id="6" name="图片 5"/>
          <p:cNvPicPr>
            <a:picLocks noChangeAspect="1"/>
          </p:cNvPicPr>
          <p:nvPr>
            <p:custDataLst>
              <p:tags r:id="rId1"/>
            </p:custDataLst>
          </p:nvPr>
        </p:nvPicPr>
        <p:blipFill>
          <a:blip r:embed="rId12"/>
          <a:stretch>
            <a:fillRect/>
          </a:stretch>
        </p:blipFill>
        <p:spPr>
          <a:xfrm>
            <a:off x="2934970" y="3573145"/>
            <a:ext cx="6616065" cy="3113405"/>
          </a:xfrm>
          <a:prstGeom prst="rect">
            <a:avLst/>
          </a:prstGeom>
        </p:spPr>
      </p:pic>
      <p:grpSp>
        <p:nvGrpSpPr>
          <p:cNvPr id="18" name="组合 17"/>
          <p:cNvGrpSpPr/>
          <p:nvPr/>
        </p:nvGrpSpPr>
        <p:grpSpPr>
          <a:xfrm>
            <a:off x="12289155" y="2564765"/>
            <a:ext cx="3385820" cy="2206625"/>
            <a:chOff x="11414" y="4039"/>
            <a:chExt cx="5332" cy="3475"/>
          </a:xfrm>
        </p:grpSpPr>
        <p:sp>
          <p:nvSpPr>
            <p:cNvPr id="8" name="矩形 7"/>
            <p:cNvSpPr/>
            <p:nvPr>
              <p:custDataLst>
                <p:tags r:id="rId2"/>
              </p:custDataLst>
            </p:nvPr>
          </p:nvSpPr>
          <p:spPr>
            <a:xfrm>
              <a:off x="11414" y="4039"/>
              <a:ext cx="1423" cy="177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VPC</a:t>
              </a:r>
            </a:p>
          </p:txBody>
        </p:sp>
        <p:sp>
          <p:nvSpPr>
            <p:cNvPr id="9" name="矩形 8"/>
            <p:cNvSpPr/>
            <p:nvPr>
              <p:custDataLst>
                <p:tags r:id="rId3"/>
              </p:custDataLst>
            </p:nvPr>
          </p:nvSpPr>
          <p:spPr>
            <a:xfrm>
              <a:off x="13002" y="4039"/>
              <a:ext cx="1661" cy="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latin typeface="阿里巴巴普惠体" panose="00020600040101010101" pitchFamily="18" charset="-122"/>
                  <a:ea typeface="阿里巴巴普惠体" panose="00020600040101010101" pitchFamily="18" charset="-122"/>
                </a:rPr>
                <a:t>私人网络</a:t>
              </a:r>
            </a:p>
          </p:txBody>
        </p:sp>
        <p:sp>
          <p:nvSpPr>
            <p:cNvPr id="10" name="矩形 9"/>
            <p:cNvSpPr/>
            <p:nvPr>
              <p:custDataLst>
                <p:tags r:id="rId4"/>
              </p:custDataLst>
            </p:nvPr>
          </p:nvSpPr>
          <p:spPr>
            <a:xfrm>
              <a:off x="13002" y="4492"/>
              <a:ext cx="3745" cy="41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latin typeface="阿里巴巴普惠体" panose="00020600040101010101" pitchFamily="18" charset="-122"/>
                  <a:ea typeface="阿里巴巴普惠体" panose="00020600040101010101" pitchFamily="18" charset="-122"/>
                </a:rPr>
                <a:t>中等规模（子网掩码</a:t>
              </a:r>
              <a:r>
                <a:rPr lang="en-US" altLang="zh-CN" sz="1600">
                  <a:latin typeface="阿里巴巴普惠体" panose="00020600040101010101" pitchFamily="18" charset="-122"/>
                  <a:ea typeface="阿里巴巴普惠体" panose="00020600040101010101" pitchFamily="18" charset="-122"/>
                </a:rPr>
                <a:t>/16)</a:t>
              </a:r>
            </a:p>
          </p:txBody>
        </p:sp>
        <p:sp>
          <p:nvSpPr>
            <p:cNvPr id="11" name="矩形 10"/>
            <p:cNvSpPr/>
            <p:nvPr>
              <p:custDataLst>
                <p:tags r:id="rId5"/>
              </p:custDataLst>
            </p:nvPr>
          </p:nvSpPr>
          <p:spPr>
            <a:xfrm>
              <a:off x="13002" y="4946"/>
              <a:ext cx="2481" cy="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latin typeface="阿里巴巴普惠体" panose="00020600040101010101" pitchFamily="18" charset="-122"/>
                  <a:ea typeface="阿里巴巴普惠体" panose="00020600040101010101" pitchFamily="18" charset="-122"/>
                </a:rPr>
                <a:t>支持65536个</a:t>
              </a:r>
              <a:r>
                <a:rPr lang="en-US" altLang="zh-CN" sz="1600">
                  <a:latin typeface="阿里巴巴普惠体" panose="00020600040101010101" pitchFamily="18" charset="-122"/>
                  <a:ea typeface="阿里巴巴普惠体" panose="00020600040101010101" pitchFamily="18" charset="-122"/>
                </a:rPr>
                <a:t>IP</a:t>
              </a:r>
            </a:p>
          </p:txBody>
        </p:sp>
        <p:sp>
          <p:nvSpPr>
            <p:cNvPr id="12" name="矩形 11"/>
            <p:cNvSpPr/>
            <p:nvPr>
              <p:custDataLst>
                <p:tags r:id="rId6"/>
              </p:custDataLst>
            </p:nvPr>
          </p:nvSpPr>
          <p:spPr>
            <a:xfrm>
              <a:off x="13002" y="5400"/>
              <a:ext cx="3542" cy="41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latin typeface="阿里巴巴普惠体" panose="00020600040101010101" pitchFamily="18" charset="-122"/>
                  <a:ea typeface="阿里巴巴普惠体" panose="00020600040101010101" pitchFamily="18" charset="-122"/>
                </a:rPr>
                <a:t>内部可以创建多个子网</a:t>
              </a:r>
            </a:p>
          </p:txBody>
        </p:sp>
        <p:sp>
          <p:nvSpPr>
            <p:cNvPr id="13" name="矩形 12"/>
            <p:cNvSpPr/>
            <p:nvPr>
              <p:custDataLst>
                <p:tags r:id="rId7"/>
              </p:custDataLst>
            </p:nvPr>
          </p:nvSpPr>
          <p:spPr>
            <a:xfrm>
              <a:off x="11414" y="6193"/>
              <a:ext cx="1423" cy="1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子网</a:t>
              </a:r>
            </a:p>
          </p:txBody>
        </p:sp>
        <p:sp>
          <p:nvSpPr>
            <p:cNvPr id="14" name="矩形 13"/>
            <p:cNvSpPr/>
            <p:nvPr>
              <p:custDataLst>
                <p:tags r:id="rId8"/>
              </p:custDataLst>
            </p:nvPr>
          </p:nvSpPr>
          <p:spPr>
            <a:xfrm>
              <a:off x="13002" y="6193"/>
              <a:ext cx="2489" cy="4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latin typeface="阿里巴巴普惠体" panose="00020600040101010101" pitchFamily="18" charset="-122"/>
                  <a:ea typeface="阿里巴巴普惠体" panose="00020600040101010101" pitchFamily="18" charset="-122"/>
                </a:rPr>
                <a:t>VPC</a:t>
              </a:r>
              <a:r>
                <a:rPr lang="zh-CN" altLang="en-US" sz="1600">
                  <a:latin typeface="阿里巴巴普惠体" panose="00020600040101010101" pitchFamily="18" charset="-122"/>
                  <a:ea typeface="阿里巴巴普惠体" panose="00020600040101010101" pitchFamily="18" charset="-122"/>
                </a:rPr>
                <a:t>内部局域网</a:t>
              </a:r>
            </a:p>
          </p:txBody>
        </p:sp>
        <p:sp>
          <p:nvSpPr>
            <p:cNvPr id="15" name="矩形 14"/>
            <p:cNvSpPr/>
            <p:nvPr>
              <p:custDataLst>
                <p:tags r:id="rId9"/>
              </p:custDataLst>
            </p:nvPr>
          </p:nvSpPr>
          <p:spPr>
            <a:xfrm>
              <a:off x="13002" y="6646"/>
              <a:ext cx="3745" cy="41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latin typeface="阿里巴巴普惠体" panose="00020600040101010101" pitchFamily="18" charset="-122"/>
                  <a:ea typeface="阿里巴巴普惠体" panose="00020600040101010101" pitchFamily="18" charset="-122"/>
                </a:rPr>
                <a:t>小型规模（子网掩码</a:t>
              </a:r>
              <a:r>
                <a:rPr lang="en-US" altLang="zh-CN" sz="1600">
                  <a:latin typeface="阿里巴巴普惠体" panose="00020600040101010101" pitchFamily="18" charset="-122"/>
                  <a:ea typeface="阿里巴巴普惠体" panose="00020600040101010101" pitchFamily="18" charset="-122"/>
                </a:rPr>
                <a:t>/24</a:t>
              </a:r>
              <a:r>
                <a:rPr lang="zh-CN" altLang="en-US" sz="1600">
                  <a:latin typeface="阿里巴巴普惠体" panose="00020600040101010101" pitchFamily="18" charset="-122"/>
                  <a:ea typeface="阿里巴巴普惠体" panose="00020600040101010101" pitchFamily="18" charset="-122"/>
                </a:rPr>
                <a:t>）</a:t>
              </a:r>
            </a:p>
          </p:txBody>
        </p:sp>
        <p:sp>
          <p:nvSpPr>
            <p:cNvPr id="16" name="矩形 15"/>
            <p:cNvSpPr/>
            <p:nvPr>
              <p:custDataLst>
                <p:tags r:id="rId10"/>
              </p:custDataLst>
            </p:nvPr>
          </p:nvSpPr>
          <p:spPr>
            <a:xfrm>
              <a:off x="13002" y="7100"/>
              <a:ext cx="2481" cy="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latin typeface="阿里巴巴普惠体" panose="00020600040101010101" pitchFamily="18" charset="-122"/>
                  <a:ea typeface="阿里巴巴普惠体" panose="00020600040101010101" pitchFamily="18" charset="-122"/>
                </a:rPr>
                <a:t>支持</a:t>
              </a:r>
              <a:r>
                <a:rPr lang="en-US" altLang="zh-CN" sz="1600">
                  <a:latin typeface="阿里巴巴普惠体" panose="00020600040101010101" pitchFamily="18" charset="-122"/>
                  <a:ea typeface="阿里巴巴普惠体" panose="00020600040101010101" pitchFamily="18" charset="-122"/>
                </a:rPr>
                <a:t>256</a:t>
              </a:r>
              <a:r>
                <a:rPr lang="zh-CN" altLang="en-US" sz="1600">
                  <a:latin typeface="阿里巴巴普惠体" panose="00020600040101010101" pitchFamily="18" charset="-122"/>
                  <a:ea typeface="阿里巴巴普惠体" panose="00020600040101010101" pitchFamily="18" charset="-122"/>
                </a:rPr>
                <a:t>个</a:t>
              </a:r>
              <a:r>
                <a:rPr lang="en-US" altLang="zh-CN" sz="1600">
                  <a:latin typeface="阿里巴巴普惠体" panose="00020600040101010101" pitchFamily="18" charset="-122"/>
                  <a:ea typeface="阿里巴巴普惠体" panose="00020600040101010101" pitchFamily="18" charset="-122"/>
                </a:rPr>
                <a:t>IP</a:t>
              </a:r>
            </a:p>
          </p:txBody>
        </p:sp>
      </p:grpSp>
      <p:pic>
        <p:nvPicPr>
          <p:cNvPr id="4" name="图片 3" descr="播仔素材库【1】0241"/>
          <p:cNvPicPr>
            <a:picLocks noChangeAspect="1"/>
          </p:cNvPicPr>
          <p:nvPr/>
        </p:nvPicPr>
        <p:blipFill>
          <a:blip r:embed="rId13"/>
          <a:stretch>
            <a:fillRect/>
          </a:stretch>
        </p:blipFill>
        <p:spPr>
          <a:xfrm>
            <a:off x="10622915" y="5128260"/>
            <a:ext cx="1512570" cy="15125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课程环境</a:t>
            </a:r>
          </a:p>
        </p:txBody>
      </p:sp>
      <p:sp>
        <p:nvSpPr>
          <p:cNvPr id="3" name="文本占位符 2"/>
          <p:cNvSpPr>
            <a:spLocks noGrp="1"/>
          </p:cNvSpPr>
          <p:nvPr>
            <p:ph type="body" sz="quarter" idx="11"/>
          </p:nvPr>
        </p:nvSpPr>
        <p:spPr/>
        <p:txBody>
          <a:bodyPr/>
          <a:lstStyle/>
          <a:p>
            <a:r>
              <a:rPr lang="zh-CN" altLang="en-US"/>
              <a:t>课程使用双线环境方案：</a:t>
            </a:r>
          </a:p>
        </p:txBody>
      </p:sp>
      <p:pic>
        <p:nvPicPr>
          <p:cNvPr id="4" name="图片 3"/>
          <p:cNvPicPr>
            <a:picLocks noChangeAspect="1"/>
          </p:cNvPicPr>
          <p:nvPr>
            <p:custDataLst>
              <p:tags r:id="rId1"/>
            </p:custDataLst>
          </p:nvPr>
        </p:nvPicPr>
        <p:blipFill>
          <a:blip r:embed="rId8"/>
          <a:stretch>
            <a:fillRect/>
          </a:stretch>
        </p:blipFill>
        <p:spPr>
          <a:xfrm>
            <a:off x="960120" y="2493010"/>
            <a:ext cx="1767840" cy="1767840"/>
          </a:xfrm>
          <a:prstGeom prst="rect">
            <a:avLst/>
          </a:prstGeom>
        </p:spPr>
      </p:pic>
      <p:sp>
        <p:nvSpPr>
          <p:cNvPr id="8" name="文本框 7"/>
          <p:cNvSpPr txBox="1"/>
          <p:nvPr/>
        </p:nvSpPr>
        <p:spPr>
          <a:xfrm>
            <a:off x="570230" y="4768850"/>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本地虚拟机</a:t>
            </a:r>
          </a:p>
        </p:txBody>
      </p:sp>
      <p:sp>
        <p:nvSpPr>
          <p:cNvPr id="11" name="文本框 10"/>
          <p:cNvSpPr txBox="1"/>
          <p:nvPr/>
        </p:nvSpPr>
        <p:spPr>
          <a:xfrm>
            <a:off x="3474720" y="2829560"/>
            <a:ext cx="5241925" cy="1106805"/>
          </a:xfrm>
          <a:prstGeom prst="rect">
            <a:avLst/>
          </a:prstGeom>
          <a:noFill/>
        </p:spPr>
        <p:txBody>
          <a:bodyPr wrap="square" rtlCol="0">
            <a:spAutoFit/>
          </a:bodyPr>
          <a:lstStyle/>
          <a:p>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VMware</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构建</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Linux</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虚拟机</a:t>
            </a:r>
          </a:p>
          <a:p>
            <a:pPr marL="285750" indent="-285750">
              <a:buFont typeface="Arial" panose="020B0604020202020204" pitchFamily="34" charset="0"/>
              <a:buChar char="•"/>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是大数据从业者或</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IT</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从业者的必备技能之一</a:t>
            </a:r>
          </a:p>
          <a:p>
            <a:pPr marL="285750" indent="-285750">
              <a:buFont typeface="Arial" panose="020B0604020202020204" pitchFamily="34" charset="0"/>
              <a:buChar char="•"/>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也是成本低廉的方案</a:t>
            </a:r>
          </a:p>
          <a:p>
            <a:pPr marL="0" indent="0">
              <a:buFont typeface="Arial" panose="020B0604020202020204" pitchFamily="34" charset="0"/>
              <a:buNone/>
            </a:pP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所以，</a:t>
            </a:r>
            <a:r>
              <a:rPr lang="en-US" altLang="zh-CN"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VMware</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虚拟机方案是</a:t>
            </a:r>
            <a:r>
              <a:rPr lang="zh-CN" altLang="en-US" sz="1800" b="1">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必须要学习</a:t>
            </a:r>
            <a:r>
              <a:rPr lang="zh-CN" altLang="en-US" sz="1600">
                <a:solidFill>
                  <a:schemeClr val="tx1">
                    <a:lumMod val="75000"/>
                    <a:lumOff val="2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a:t>
            </a:r>
          </a:p>
        </p:txBody>
      </p:sp>
      <p:pic>
        <p:nvPicPr>
          <p:cNvPr id="12" name="图片 11" descr="云服务器"/>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12504420" y="2132330"/>
            <a:ext cx="2324735" cy="2324735"/>
          </a:xfrm>
          <a:prstGeom prst="rect">
            <a:avLst/>
          </a:prstGeom>
        </p:spPr>
      </p:pic>
      <p:pic>
        <p:nvPicPr>
          <p:cNvPr id="13" name="图片 12"/>
          <p:cNvPicPr>
            <a:picLocks noChangeAspect="1"/>
          </p:cNvPicPr>
          <p:nvPr>
            <p:custDataLst>
              <p:tags r:id="rId3"/>
            </p:custDataLst>
          </p:nvPr>
        </p:nvPicPr>
        <p:blipFill>
          <a:blip r:embed="rId11"/>
          <a:stretch>
            <a:fillRect/>
          </a:stretch>
        </p:blipFill>
        <p:spPr>
          <a:xfrm>
            <a:off x="12360275" y="4110355"/>
            <a:ext cx="1038225" cy="295275"/>
          </a:xfrm>
          <a:prstGeom prst="rect">
            <a:avLst/>
          </a:prstGeom>
        </p:spPr>
      </p:pic>
      <p:pic>
        <p:nvPicPr>
          <p:cNvPr id="14" name="图片 13"/>
          <p:cNvPicPr>
            <a:picLocks noChangeAspect="1"/>
          </p:cNvPicPr>
          <p:nvPr>
            <p:custDataLst>
              <p:tags r:id="rId4"/>
            </p:custDataLst>
          </p:nvPr>
        </p:nvPicPr>
        <p:blipFill>
          <a:blip r:embed="rId12"/>
          <a:stretch>
            <a:fillRect/>
          </a:stretch>
        </p:blipFill>
        <p:spPr>
          <a:xfrm>
            <a:off x="13584555" y="4110355"/>
            <a:ext cx="1466850" cy="285750"/>
          </a:xfrm>
          <a:prstGeom prst="rect">
            <a:avLst/>
          </a:prstGeom>
        </p:spPr>
      </p:pic>
      <p:sp>
        <p:nvSpPr>
          <p:cNvPr id="15" name="文本框 14"/>
          <p:cNvSpPr txBox="1"/>
          <p:nvPr>
            <p:custDataLst>
              <p:tags r:id="rId5"/>
            </p:custDataLst>
          </p:nvPr>
        </p:nvSpPr>
        <p:spPr>
          <a:xfrm>
            <a:off x="12504420" y="4686935"/>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公有云环境</a:t>
            </a:r>
          </a:p>
        </p:txBody>
      </p:sp>
      <p:pic>
        <p:nvPicPr>
          <p:cNvPr id="5" name="图片 4" descr="播仔素材库【1】0177"/>
          <p:cNvPicPr>
            <a:picLocks noChangeAspect="1"/>
          </p:cNvPicPr>
          <p:nvPr>
            <p:custDataLst>
              <p:tags r:id="rId6"/>
            </p:custDataLst>
          </p:nvPr>
        </p:nvPicPr>
        <p:blipFill>
          <a:blip r:embed="rId13"/>
          <a:stretch>
            <a:fillRect/>
          </a:stretch>
        </p:blipFill>
        <p:spPr>
          <a:xfrm>
            <a:off x="10704195" y="5229225"/>
            <a:ext cx="1337310" cy="1337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endParaRPr lang="zh-CN" altLang="en-US"/>
          </a:p>
        </p:txBody>
      </p:sp>
      <p:sp>
        <p:nvSpPr>
          <p:cNvPr id="3" name="文本占位符 2"/>
          <p:cNvSpPr>
            <a:spLocks noGrp="1"/>
          </p:cNvSpPr>
          <p:nvPr>
            <p:ph type="body" sz="quarter" idx="11"/>
          </p:nvPr>
        </p:nvSpPr>
        <p:spPr/>
        <p:txBody>
          <a:bodyPr/>
          <a:lstStyle/>
          <a:p>
            <a:r>
              <a:rPr lang="zh-CN" altLang="en-US">
                <a:sym typeface="+mn-ea"/>
              </a:rPr>
              <a:t>要创建</a:t>
            </a:r>
            <a:r>
              <a:rPr lang="en-US" altLang="zh-CN">
                <a:sym typeface="+mn-ea"/>
              </a:rPr>
              <a:t>VPC</a:t>
            </a:r>
            <a:r>
              <a:rPr lang="zh-CN" altLang="en-US">
                <a:sym typeface="+mn-ea"/>
              </a:rPr>
              <a:t>，首先，我们先登录阿里云的控制台：</a:t>
            </a:r>
            <a:endParaRPr lang="zh-CN" altLang="en-US"/>
          </a:p>
        </p:txBody>
      </p:sp>
      <p:pic>
        <p:nvPicPr>
          <p:cNvPr id="4" name="图片 3"/>
          <p:cNvPicPr>
            <a:picLocks noChangeAspect="1"/>
          </p:cNvPicPr>
          <p:nvPr/>
        </p:nvPicPr>
        <p:blipFill>
          <a:blip r:embed="rId3"/>
          <a:stretch>
            <a:fillRect/>
          </a:stretch>
        </p:blipFill>
        <p:spPr>
          <a:xfrm>
            <a:off x="839470" y="2132330"/>
            <a:ext cx="7952105" cy="2017395"/>
          </a:xfrm>
          <a:prstGeom prst="rect">
            <a:avLst/>
          </a:prstGeom>
        </p:spPr>
      </p:pic>
      <p:pic>
        <p:nvPicPr>
          <p:cNvPr id="5" name="图片 4"/>
          <p:cNvPicPr>
            <a:picLocks noChangeAspect="1"/>
          </p:cNvPicPr>
          <p:nvPr>
            <p:custDataLst>
              <p:tags r:id="rId1"/>
            </p:custDataLst>
          </p:nvPr>
        </p:nvPicPr>
        <p:blipFill>
          <a:blip r:embed="rId4"/>
          <a:stretch>
            <a:fillRect/>
          </a:stretch>
        </p:blipFill>
        <p:spPr>
          <a:xfrm>
            <a:off x="839470" y="4220845"/>
            <a:ext cx="7952105" cy="2439670"/>
          </a:xfrm>
          <a:prstGeom prst="rect">
            <a:avLst/>
          </a:prstGeom>
        </p:spPr>
      </p:pic>
      <p:pic>
        <p:nvPicPr>
          <p:cNvPr id="6" name="图片 5" descr="播仔素材库【1】0252"/>
          <p:cNvPicPr>
            <a:picLocks noChangeAspect="1"/>
          </p:cNvPicPr>
          <p:nvPr/>
        </p:nvPicPr>
        <p:blipFill>
          <a:blip r:embed="rId5"/>
          <a:stretch>
            <a:fillRect/>
          </a:stretch>
        </p:blipFill>
        <p:spPr>
          <a:xfrm flipH="1">
            <a:off x="10368915" y="4878705"/>
            <a:ext cx="1706245" cy="170624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endParaRPr lang="en-US" altLang="zh-CN"/>
          </a:p>
        </p:txBody>
      </p:sp>
      <p:sp>
        <p:nvSpPr>
          <p:cNvPr id="3" name="文本占位符 2"/>
          <p:cNvSpPr>
            <a:spLocks noGrp="1"/>
          </p:cNvSpPr>
          <p:nvPr>
            <p:ph type="body" sz="quarter" idx="11"/>
          </p:nvPr>
        </p:nvSpPr>
        <p:spPr/>
        <p:txBody>
          <a:bodyPr/>
          <a:lstStyle/>
          <a:p>
            <a:r>
              <a:rPr lang="zh-CN" altLang="en-US"/>
              <a:t>选择一下云服务的物理实体所在区域</a:t>
            </a:r>
          </a:p>
          <a:p>
            <a:r>
              <a:rPr lang="en-US" altLang="zh-CN"/>
              <a:t>PS</a:t>
            </a:r>
            <a:r>
              <a:rPr lang="zh-CN" altLang="en-US"/>
              <a:t>：不同区域由于所在地物价不同，导致云上服务价格不同。</a:t>
            </a:r>
          </a:p>
          <a:p>
            <a:r>
              <a:rPr lang="zh-CN" altLang="en-US"/>
              <a:t>价格是波动的，需要实时查看，课程就简单选择华北</a:t>
            </a:r>
            <a:r>
              <a:rPr lang="en-US" altLang="zh-CN"/>
              <a:t>3</a:t>
            </a:r>
            <a:r>
              <a:rPr lang="zh-CN" altLang="en-US"/>
              <a:t>（张家口）区域</a:t>
            </a:r>
          </a:p>
        </p:txBody>
      </p:sp>
      <p:pic>
        <p:nvPicPr>
          <p:cNvPr id="4" name="图片 3"/>
          <p:cNvPicPr>
            <a:picLocks noChangeAspect="1"/>
          </p:cNvPicPr>
          <p:nvPr>
            <p:custDataLst>
              <p:tags r:id="rId1"/>
            </p:custDataLst>
          </p:nvPr>
        </p:nvPicPr>
        <p:blipFill>
          <a:blip r:embed="rId3"/>
          <a:stretch>
            <a:fillRect/>
          </a:stretch>
        </p:blipFill>
        <p:spPr>
          <a:xfrm>
            <a:off x="839470" y="3284855"/>
            <a:ext cx="4583430" cy="2750185"/>
          </a:xfrm>
          <a:prstGeom prst="rect">
            <a:avLst/>
          </a:prstGeom>
        </p:spPr>
      </p:pic>
      <p:pic>
        <p:nvPicPr>
          <p:cNvPr id="5" name="图片 4" descr="播仔素材库【1】0253"/>
          <p:cNvPicPr>
            <a:picLocks noChangeAspect="1"/>
          </p:cNvPicPr>
          <p:nvPr/>
        </p:nvPicPr>
        <p:blipFill>
          <a:blip r:embed="rId4"/>
          <a:stretch>
            <a:fillRect/>
          </a:stretch>
        </p:blipFill>
        <p:spPr>
          <a:xfrm>
            <a:off x="10681970" y="4950460"/>
            <a:ext cx="1633855" cy="16338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endParaRPr lang="zh-CN" altLang="en-US"/>
          </a:p>
        </p:txBody>
      </p:sp>
      <p:sp>
        <p:nvSpPr>
          <p:cNvPr id="3" name="文本占位符 2"/>
          <p:cNvSpPr>
            <a:spLocks noGrp="1"/>
          </p:cNvSpPr>
          <p:nvPr>
            <p:ph type="body" sz="quarter" idx="11"/>
          </p:nvPr>
        </p:nvSpPr>
        <p:spPr/>
        <p:txBody>
          <a:bodyPr/>
          <a:lstStyle/>
          <a:p>
            <a:r>
              <a:rPr lang="zh-CN" altLang="en-US"/>
              <a:t>内置有一个默认</a:t>
            </a:r>
            <a:r>
              <a:rPr lang="en-US" altLang="zh-CN"/>
              <a:t>VPC</a:t>
            </a:r>
            <a:r>
              <a:rPr lang="zh-CN" altLang="en-US"/>
              <a:t>，我们创建一个新的</a:t>
            </a:r>
          </a:p>
        </p:txBody>
      </p:sp>
      <p:pic>
        <p:nvPicPr>
          <p:cNvPr id="4" name="图片 3"/>
          <p:cNvPicPr>
            <a:picLocks noChangeAspect="1"/>
          </p:cNvPicPr>
          <p:nvPr>
            <p:custDataLst>
              <p:tags r:id="rId1"/>
            </p:custDataLst>
          </p:nvPr>
        </p:nvPicPr>
        <p:blipFill>
          <a:blip r:embed="rId3"/>
          <a:stretch>
            <a:fillRect/>
          </a:stretch>
        </p:blipFill>
        <p:spPr>
          <a:xfrm>
            <a:off x="710565" y="2132965"/>
            <a:ext cx="7029450" cy="4143375"/>
          </a:xfrm>
          <a:prstGeom prst="rect">
            <a:avLst/>
          </a:prstGeom>
        </p:spPr>
      </p:pic>
      <p:pic>
        <p:nvPicPr>
          <p:cNvPr id="5" name="图片 4" descr="播仔素材库【1】0254"/>
          <p:cNvPicPr>
            <a:picLocks noChangeAspect="1"/>
          </p:cNvPicPr>
          <p:nvPr/>
        </p:nvPicPr>
        <p:blipFill>
          <a:blip r:embed="rId4"/>
          <a:stretch>
            <a:fillRect/>
          </a:stretch>
        </p:blipFill>
        <p:spPr>
          <a:xfrm flipH="1">
            <a:off x="10734040" y="4878705"/>
            <a:ext cx="1706880" cy="17068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endParaRPr lang="zh-CN" altLang="en-US"/>
          </a:p>
        </p:txBody>
      </p:sp>
      <p:sp>
        <p:nvSpPr>
          <p:cNvPr id="3" name="文本占位符 2"/>
          <p:cNvSpPr>
            <a:spLocks noGrp="1"/>
          </p:cNvSpPr>
          <p:nvPr>
            <p:ph type="body" sz="quarter" idx="11"/>
          </p:nvPr>
        </p:nvSpPr>
        <p:spPr/>
        <p:txBody>
          <a:bodyPr/>
          <a:lstStyle/>
          <a:p>
            <a:r>
              <a:rPr lang="zh-CN"/>
              <a:t>填写相关信息</a:t>
            </a:r>
          </a:p>
        </p:txBody>
      </p:sp>
      <p:pic>
        <p:nvPicPr>
          <p:cNvPr id="6" name="图片 5"/>
          <p:cNvPicPr>
            <a:picLocks noChangeAspect="1"/>
          </p:cNvPicPr>
          <p:nvPr>
            <p:custDataLst>
              <p:tags r:id="rId1"/>
            </p:custDataLst>
          </p:nvPr>
        </p:nvPicPr>
        <p:blipFill>
          <a:blip r:embed="rId3"/>
          <a:stretch>
            <a:fillRect/>
          </a:stretch>
        </p:blipFill>
        <p:spPr>
          <a:xfrm>
            <a:off x="767080" y="2061210"/>
            <a:ext cx="6557010" cy="4547870"/>
          </a:xfrm>
          <a:prstGeom prst="rect">
            <a:avLst/>
          </a:prstGeom>
        </p:spPr>
      </p:pic>
      <p:pic>
        <p:nvPicPr>
          <p:cNvPr id="4" name="图片 3" descr="播仔素材库【1】0255"/>
          <p:cNvPicPr>
            <a:picLocks noChangeAspect="1"/>
          </p:cNvPicPr>
          <p:nvPr/>
        </p:nvPicPr>
        <p:blipFill>
          <a:blip r:embed="rId4"/>
          <a:stretch>
            <a:fillRect/>
          </a:stretch>
        </p:blipFill>
        <p:spPr>
          <a:xfrm flipH="1">
            <a:off x="10507345" y="4625340"/>
            <a:ext cx="1964690" cy="19646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创建云上虚拟局域网（</a:t>
            </a:r>
            <a:r>
              <a:rPr lang="en-US" altLang="zh-CN">
                <a:sym typeface="+mn-ea"/>
              </a:rPr>
              <a:t>VPC</a:t>
            </a:r>
            <a:r>
              <a:rPr>
                <a:sym typeface="+mn-ea"/>
              </a:rPr>
              <a:t>）</a:t>
            </a:r>
            <a:endParaRPr lang="zh-CN" altLang="en-US"/>
          </a:p>
        </p:txBody>
      </p:sp>
      <p:sp>
        <p:nvSpPr>
          <p:cNvPr id="3" name="文本占位符 2"/>
          <p:cNvSpPr>
            <a:spLocks noGrp="1"/>
          </p:cNvSpPr>
          <p:nvPr>
            <p:ph type="body" sz="quarter" idx="11"/>
          </p:nvPr>
        </p:nvSpPr>
        <p:spPr/>
        <p:txBody>
          <a:bodyPr/>
          <a:lstStyle/>
          <a:p>
            <a:r>
              <a:rPr lang="zh-CN" altLang="en-US"/>
              <a:t>创建完成</a:t>
            </a:r>
          </a:p>
        </p:txBody>
      </p:sp>
      <p:pic>
        <p:nvPicPr>
          <p:cNvPr id="5" name="图片 4"/>
          <p:cNvPicPr>
            <a:picLocks noChangeAspect="1"/>
          </p:cNvPicPr>
          <p:nvPr>
            <p:custDataLst>
              <p:tags r:id="rId1"/>
            </p:custDataLst>
          </p:nvPr>
        </p:nvPicPr>
        <p:blipFill>
          <a:blip r:embed="rId3"/>
          <a:stretch>
            <a:fillRect/>
          </a:stretch>
        </p:blipFill>
        <p:spPr>
          <a:xfrm>
            <a:off x="767080" y="2348865"/>
            <a:ext cx="9944100" cy="2943225"/>
          </a:xfrm>
          <a:prstGeom prst="rect">
            <a:avLst/>
          </a:prstGeom>
        </p:spPr>
      </p:pic>
      <p:pic>
        <p:nvPicPr>
          <p:cNvPr id="4" name="图片 3" descr="播仔素材库【1】0257"/>
          <p:cNvPicPr>
            <a:picLocks noChangeAspect="1"/>
          </p:cNvPicPr>
          <p:nvPr/>
        </p:nvPicPr>
        <p:blipFill>
          <a:blip r:embed="rId4"/>
          <a:stretch>
            <a:fillRect/>
          </a:stretch>
        </p:blipFill>
        <p:spPr>
          <a:xfrm flipH="1">
            <a:off x="10135235" y="4533265"/>
            <a:ext cx="2056765" cy="205676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463040"/>
            <a:ext cx="6937375" cy="4511040"/>
          </a:xfrm>
        </p:spPr>
        <p:txBody>
          <a:bodyPr/>
          <a:lstStyle/>
          <a:p>
            <a:pPr marL="0" indent="0">
              <a:buNone/>
            </a:pPr>
            <a:r>
              <a:rPr lang="en-US" altLang="zh-CN"/>
              <a:t>1. </a:t>
            </a:r>
            <a:r>
              <a:rPr lang="zh-CN" altLang="en-US"/>
              <a:t>什么是</a:t>
            </a:r>
            <a:r>
              <a:rPr lang="en-US" altLang="zh-CN"/>
              <a:t>VPC</a:t>
            </a:r>
          </a:p>
          <a:p>
            <a:pPr marL="0" indent="0">
              <a:buNone/>
            </a:pPr>
            <a:r>
              <a:rPr lang="en-US" altLang="zh-CN" sz="1400"/>
              <a:t>VPC</a:t>
            </a:r>
            <a:r>
              <a:rPr lang="zh-CN" altLang="en-US" sz="1400"/>
              <a:t>（Virtual Private Cloud）虚拟私有云是云平台上专属于个人的一个私有网络。</a:t>
            </a:r>
          </a:p>
          <a:p>
            <a:pPr marL="0" indent="0">
              <a:buNone/>
            </a:pPr>
            <a:r>
              <a:rPr lang="zh-CN" altLang="en-US" sz="1400"/>
              <a:t>可提供</a:t>
            </a:r>
            <a:r>
              <a:rPr lang="en-US" altLang="zh-CN" sz="1400"/>
              <a:t>/16</a:t>
            </a:r>
            <a:r>
              <a:rPr lang="zh-CN" altLang="en-US" sz="1400"/>
              <a:t>级别的子网掩码（</a:t>
            </a:r>
            <a:r>
              <a:rPr lang="en-US" altLang="zh-CN" sz="1400"/>
              <a:t>65535</a:t>
            </a:r>
            <a:r>
              <a:rPr lang="zh-CN" altLang="en-US" sz="1400"/>
              <a:t>个</a:t>
            </a:r>
            <a:r>
              <a:rPr lang="en-US" altLang="zh-CN" sz="1400"/>
              <a:t>IP</a:t>
            </a:r>
            <a:r>
              <a:rPr lang="zh-CN" altLang="en-US" sz="1400"/>
              <a:t>）并支持创建多个子网（交换机）</a:t>
            </a:r>
          </a:p>
          <a:p>
            <a:pPr marL="0" indent="0">
              <a:buNone/>
            </a:pPr>
            <a:r>
              <a:rPr lang="en-US" altLang="zh-CN"/>
              <a:t>2. </a:t>
            </a:r>
            <a:r>
              <a:rPr lang="zh-CN" altLang="en-US"/>
              <a:t>什么是</a:t>
            </a:r>
            <a:r>
              <a:rPr lang="en-US" altLang="zh-CN"/>
              <a:t>VPC</a:t>
            </a:r>
            <a:r>
              <a:rPr lang="zh-CN" altLang="en-US"/>
              <a:t>的子网（交换机）</a:t>
            </a:r>
          </a:p>
          <a:p>
            <a:pPr marL="0" indent="0">
              <a:buNone/>
            </a:pPr>
            <a:r>
              <a:rPr lang="zh-CN" altLang="en-US" sz="1400"/>
              <a:t>子网是在</a:t>
            </a:r>
            <a:r>
              <a:rPr lang="en-US" altLang="zh-CN" sz="1400"/>
              <a:t>VPC</a:t>
            </a:r>
            <a:r>
              <a:rPr lang="zh-CN" altLang="en-US" sz="1400"/>
              <a:t>内部创建的局域网络，可以在一个</a:t>
            </a:r>
            <a:r>
              <a:rPr lang="en-US" altLang="zh-CN" sz="1400"/>
              <a:t>VPC</a:t>
            </a:r>
            <a:r>
              <a:rPr lang="zh-CN" altLang="en-US" sz="1400"/>
              <a:t>内创建多个子网。</a:t>
            </a:r>
          </a:p>
          <a:p>
            <a:pPr marL="0" indent="0">
              <a:buNone/>
            </a:pPr>
            <a:r>
              <a:rPr lang="zh-CN" altLang="en-US" sz="1400"/>
              <a:t>子网支持</a:t>
            </a:r>
            <a:r>
              <a:rPr lang="en-US" altLang="zh-CN" sz="1400"/>
              <a:t>/17</a:t>
            </a:r>
            <a:r>
              <a:rPr lang="zh-CN" altLang="en-US" sz="1400"/>
              <a:t>至</a:t>
            </a:r>
            <a:r>
              <a:rPr lang="en-US" altLang="zh-CN" sz="1400"/>
              <a:t>/29</a:t>
            </a:r>
            <a:r>
              <a:rPr lang="zh-CN" altLang="en-US" sz="1400"/>
              <a:t>的子网掩码，可以支持约</a:t>
            </a:r>
            <a:r>
              <a:rPr lang="en-US" altLang="zh-CN" sz="1400"/>
              <a:t>8</a:t>
            </a:r>
            <a:r>
              <a:rPr lang="zh-CN" altLang="en-US" sz="1400"/>
              <a:t>到</a:t>
            </a:r>
            <a:r>
              <a:rPr lang="en-US" altLang="zh-CN" sz="1400"/>
              <a:t>65535</a:t>
            </a:r>
            <a:r>
              <a:rPr lang="zh-CN" altLang="en-US" sz="1400"/>
              <a:t>个</a:t>
            </a:r>
            <a:r>
              <a:rPr lang="en-US" altLang="zh-CN" sz="1400"/>
              <a:t>IP</a:t>
            </a:r>
            <a:r>
              <a:rPr lang="zh-CN" altLang="en-US" sz="1400"/>
              <a:t>地址</a:t>
            </a:r>
          </a:p>
          <a:p>
            <a:pPr marL="0" indent="0">
              <a:buNone/>
            </a:pPr>
            <a:r>
              <a:rPr lang="en-US" altLang="zh-CN" sz="1400"/>
              <a:t>3. VPC</a:t>
            </a:r>
            <a:r>
              <a:rPr lang="zh-CN" altLang="en-US" sz="1400"/>
              <a:t>和子网（交换机）的对比</a:t>
            </a:r>
          </a:p>
          <a:p>
            <a:pPr marL="285750" indent="-285750">
              <a:buFont typeface="Arial" panose="020B0604020202020204" pitchFamily="34" charset="0"/>
              <a:buChar char="•"/>
            </a:pPr>
            <a:r>
              <a:rPr lang="en-US" altLang="zh-CN" sz="1400"/>
              <a:t>VPC</a:t>
            </a:r>
            <a:r>
              <a:rPr lang="zh-CN" altLang="en-US" sz="1400"/>
              <a:t>就相当于拉了一个家庭带宽，属于个人的私有网络</a:t>
            </a:r>
          </a:p>
          <a:p>
            <a:pPr marL="285750" indent="-285750">
              <a:buFont typeface="Arial" panose="020B0604020202020204" pitchFamily="34" charset="0"/>
              <a:buChar char="•"/>
            </a:pPr>
            <a:r>
              <a:rPr lang="zh-CN" altLang="en-US" sz="1400"/>
              <a:t>一个子网就相当于家里面放了</a:t>
            </a:r>
            <a:r>
              <a:rPr lang="en-US" altLang="zh-CN" sz="1400"/>
              <a:t>1</a:t>
            </a:r>
            <a:r>
              <a:rPr lang="zh-CN" altLang="en-US" sz="1400"/>
              <a:t>个路由器，</a:t>
            </a:r>
            <a:r>
              <a:rPr lang="en-US" altLang="zh-CN" sz="1400"/>
              <a:t>3</a:t>
            </a:r>
            <a:r>
              <a:rPr lang="zh-CN" altLang="en-US" sz="1400"/>
              <a:t>个子网就相当于放了</a:t>
            </a:r>
            <a:r>
              <a:rPr lang="en-US" altLang="zh-CN" sz="1400"/>
              <a:t>3</a:t>
            </a:r>
            <a:r>
              <a:rPr lang="zh-CN" altLang="en-US" sz="1400"/>
              <a:t>个路由器</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3213381"/>
            <a:ext cx="410210" cy="410210"/>
          </a:xfrm>
          <a:prstGeom prst="rect">
            <a:avLst/>
          </a:prstGeom>
        </p:spPr>
      </p:pic>
      <p:grpSp>
        <p:nvGrpSpPr>
          <p:cNvPr id="7" name="组合 6"/>
          <p:cNvGrpSpPr/>
          <p:nvPr/>
        </p:nvGrpSpPr>
        <p:grpSpPr>
          <a:xfrm>
            <a:off x="8400415" y="2853055"/>
            <a:ext cx="2484755" cy="1099185"/>
            <a:chOff x="13229" y="4493"/>
            <a:chExt cx="3913" cy="1731"/>
          </a:xfrm>
        </p:grpSpPr>
        <p:sp>
          <p:nvSpPr>
            <p:cNvPr id="4" name="左大括号 3"/>
            <p:cNvSpPr/>
            <p:nvPr/>
          </p:nvSpPr>
          <p:spPr>
            <a:xfrm>
              <a:off x="13229" y="4769"/>
              <a:ext cx="567" cy="12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3909" y="4493"/>
              <a:ext cx="323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配置</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VPC</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和子网</a:t>
              </a:r>
            </a:p>
          </p:txBody>
        </p:sp>
        <p:sp>
          <p:nvSpPr>
            <p:cNvPr id="6" name="文本框 5"/>
            <p:cNvSpPr txBox="1"/>
            <p:nvPr/>
          </p:nvSpPr>
          <p:spPr>
            <a:xfrm>
              <a:off x="13909" y="5741"/>
              <a:ext cx="3233" cy="483"/>
            </a:xfrm>
            <a:prstGeom prst="rect">
              <a:avLst/>
            </a:prstGeom>
            <a:noFill/>
          </p:spPr>
          <p:txBody>
            <a:bodyPr wrap="square" rtlCol="0">
              <a:spAutoFit/>
            </a:bodyPr>
            <a:lstStyle/>
            <a:p>
              <a:pPr algn="l">
                <a:buClrTx/>
                <a:buSzTx/>
                <a:buFontTx/>
              </a:pP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创建云服务器ECS</a:t>
              </a:r>
            </a:p>
          </p:txBody>
        </p:sp>
        <p:sp>
          <p:nvSpPr>
            <p:cNvPr id="8" name="文本框 7"/>
            <p:cNvSpPr txBox="1"/>
            <p:nvPr/>
          </p:nvSpPr>
          <p:spPr>
            <a:xfrm>
              <a:off x="13909" y="5159"/>
              <a:ext cx="3233"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创建安全组</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altLang="en-US" sz="1600" dirty="0">
                <a:solidFill>
                  <a:srgbClr val="FF0000"/>
                </a:solidFill>
                <a:sym typeface="+mn-ea"/>
              </a:rPr>
              <a:t>了解什么是安全组及其作用</a:t>
            </a:r>
          </a:p>
          <a:p>
            <a:pPr marL="342900" indent="-342900"/>
            <a:r>
              <a:rPr lang="zh-CN" altLang="en-US" sz="1600" dirty="0">
                <a:solidFill>
                  <a:srgbClr val="FF0000"/>
                </a:solidFill>
                <a:sym typeface="+mn-ea"/>
              </a:rPr>
              <a:t>完成在阿里云创建并配置安全组</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安全组</a:t>
            </a:r>
            <a:r>
              <a:rPr lang="en-US" altLang="zh-CN"/>
              <a:t>sg(</a:t>
            </a:r>
            <a:r>
              <a:rPr lang="zh-CN" altLang="en-US"/>
              <a:t>security</a:t>
            </a:r>
            <a:r>
              <a:rPr lang="en-US" altLang="zh-CN"/>
              <a:t> group)</a:t>
            </a:r>
          </a:p>
        </p:txBody>
      </p:sp>
      <p:sp>
        <p:nvSpPr>
          <p:cNvPr id="3" name="文本占位符 2"/>
          <p:cNvSpPr>
            <a:spLocks noGrp="1"/>
          </p:cNvSpPr>
          <p:nvPr>
            <p:ph type="body" sz="quarter" idx="11"/>
          </p:nvPr>
        </p:nvSpPr>
        <p:spPr/>
        <p:txBody>
          <a:bodyPr/>
          <a:lstStyle/>
          <a:p>
            <a:r>
              <a:rPr lang="zh-CN" altLang="en-US"/>
              <a:t>安全组其实就是云上的虚拟流量防火墙。</a:t>
            </a:r>
          </a:p>
          <a:p>
            <a:r>
              <a:rPr lang="zh-CN" altLang="en-US"/>
              <a:t>被安全组绑定的资源（比如服务器），其网络流量的进出都被安全组所控制。</a:t>
            </a:r>
          </a:p>
          <a:p>
            <a:r>
              <a:rPr lang="zh-CN" altLang="en-US"/>
              <a:t>我们可以通过控制安全组的规则，来决定：</a:t>
            </a:r>
          </a:p>
          <a:p>
            <a:pPr marL="285750" indent="-285750">
              <a:buFont typeface="Arial" panose="020B0604020202020204" pitchFamily="34" charset="0"/>
              <a:buChar char="•"/>
            </a:pPr>
            <a:r>
              <a:rPr lang="zh-CN" altLang="en-US"/>
              <a:t>资源的流量可以去往什么地方（出站控制）</a:t>
            </a:r>
          </a:p>
          <a:p>
            <a:pPr marL="285750" indent="-285750">
              <a:buFont typeface="Arial" panose="020B0604020202020204" pitchFamily="34" charset="0"/>
              <a:buChar char="•"/>
            </a:pPr>
            <a:r>
              <a:rPr lang="zh-CN" altLang="en-US"/>
              <a:t>外部的哪些访问可以连接到资源（入站控制）</a:t>
            </a:r>
          </a:p>
        </p:txBody>
      </p:sp>
      <p:pic>
        <p:nvPicPr>
          <p:cNvPr id="4" name="图片 3"/>
          <p:cNvPicPr>
            <a:picLocks noChangeAspect="1"/>
          </p:cNvPicPr>
          <p:nvPr>
            <p:custDataLst>
              <p:tags r:id="rId1"/>
            </p:custDataLst>
          </p:nvPr>
        </p:nvPicPr>
        <p:blipFill>
          <a:blip r:embed="rId4"/>
          <a:stretch>
            <a:fillRect/>
          </a:stretch>
        </p:blipFill>
        <p:spPr>
          <a:xfrm>
            <a:off x="839470" y="4509135"/>
            <a:ext cx="2943225" cy="121920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4511675" y="4004945"/>
            <a:ext cx="2790825" cy="2095500"/>
          </a:xfrm>
          <a:prstGeom prst="rect">
            <a:avLst/>
          </a:prstGeom>
        </p:spPr>
      </p:pic>
      <p:pic>
        <p:nvPicPr>
          <p:cNvPr id="6" name="图片 5" descr="播仔素材库【1】0258"/>
          <p:cNvPicPr>
            <a:picLocks noChangeAspect="1"/>
          </p:cNvPicPr>
          <p:nvPr/>
        </p:nvPicPr>
        <p:blipFill>
          <a:blip r:embed="rId6"/>
          <a:stretch>
            <a:fillRect/>
          </a:stretch>
        </p:blipFill>
        <p:spPr>
          <a:xfrm>
            <a:off x="10219055" y="4599940"/>
            <a:ext cx="2209165" cy="22091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安全组的创建</a:t>
            </a:r>
          </a:p>
        </p:txBody>
      </p:sp>
      <p:sp>
        <p:nvSpPr>
          <p:cNvPr id="3" name="文本占位符 2"/>
          <p:cNvSpPr>
            <a:spLocks noGrp="1"/>
          </p:cNvSpPr>
          <p:nvPr>
            <p:ph type="body" sz="quarter" idx="11"/>
          </p:nvPr>
        </p:nvSpPr>
        <p:spPr/>
        <p:txBody>
          <a:bodyPr/>
          <a:lstStyle/>
          <a:p>
            <a:r>
              <a:rPr lang="zh-CN" altLang="en-US"/>
              <a:t>我们将要搭建大数据集群，对于集群，我们需要一个安全组来控制服务器和外部的交互</a:t>
            </a:r>
          </a:p>
          <a:p>
            <a:r>
              <a:rPr lang="zh-CN" altLang="en-US"/>
              <a:t>即通过安全组来控制进出的网络流量。</a:t>
            </a:r>
          </a:p>
        </p:txBody>
      </p:sp>
      <p:pic>
        <p:nvPicPr>
          <p:cNvPr id="4" name="图片 3"/>
          <p:cNvPicPr>
            <a:picLocks noChangeAspect="1"/>
          </p:cNvPicPr>
          <p:nvPr>
            <p:custDataLst>
              <p:tags r:id="rId1"/>
            </p:custDataLst>
          </p:nvPr>
        </p:nvPicPr>
        <p:blipFill>
          <a:blip r:embed="rId4"/>
          <a:stretch>
            <a:fillRect/>
          </a:stretch>
        </p:blipFill>
        <p:spPr>
          <a:xfrm>
            <a:off x="767080" y="3068955"/>
            <a:ext cx="4245610" cy="308610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5807710" y="3140710"/>
            <a:ext cx="3328035" cy="2980055"/>
          </a:xfrm>
          <a:prstGeom prst="rect">
            <a:avLst/>
          </a:prstGeom>
        </p:spPr>
      </p:pic>
      <p:pic>
        <p:nvPicPr>
          <p:cNvPr id="6" name="图片 5" descr="播仔素材库【1】0259"/>
          <p:cNvPicPr>
            <a:picLocks noChangeAspect="1"/>
          </p:cNvPicPr>
          <p:nvPr/>
        </p:nvPicPr>
        <p:blipFill>
          <a:blip r:embed="rId6"/>
          <a:stretch>
            <a:fillRect/>
          </a:stretch>
        </p:blipFill>
        <p:spPr>
          <a:xfrm>
            <a:off x="10291445" y="4615180"/>
            <a:ext cx="2171700" cy="2171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课程环境</a:t>
            </a:r>
          </a:p>
        </p:txBody>
      </p:sp>
      <p:sp>
        <p:nvSpPr>
          <p:cNvPr id="3" name="文本占位符 2"/>
          <p:cNvSpPr>
            <a:spLocks noGrp="1"/>
          </p:cNvSpPr>
          <p:nvPr>
            <p:ph type="body" sz="quarter" idx="11"/>
          </p:nvPr>
        </p:nvSpPr>
        <p:spPr/>
        <p:txBody>
          <a:bodyPr/>
          <a:lstStyle/>
          <a:p>
            <a:r>
              <a:rPr lang="zh-CN" altLang="en-US"/>
              <a:t>课程使用双线环境方案：</a:t>
            </a:r>
          </a:p>
        </p:txBody>
      </p:sp>
      <p:pic>
        <p:nvPicPr>
          <p:cNvPr id="4" name="图片 3"/>
          <p:cNvPicPr>
            <a:picLocks noChangeAspect="1"/>
          </p:cNvPicPr>
          <p:nvPr>
            <p:custDataLst>
              <p:tags r:id="rId1"/>
            </p:custDataLst>
          </p:nvPr>
        </p:nvPicPr>
        <p:blipFill>
          <a:blip r:embed="rId8"/>
          <a:stretch>
            <a:fillRect/>
          </a:stretch>
        </p:blipFill>
        <p:spPr>
          <a:xfrm>
            <a:off x="-2329180" y="2493010"/>
            <a:ext cx="1767840" cy="1767840"/>
          </a:xfrm>
          <a:prstGeom prst="rect">
            <a:avLst/>
          </a:prstGeom>
        </p:spPr>
      </p:pic>
      <p:sp>
        <p:nvSpPr>
          <p:cNvPr id="8" name="文本框 7"/>
          <p:cNvSpPr txBox="1"/>
          <p:nvPr/>
        </p:nvSpPr>
        <p:spPr>
          <a:xfrm>
            <a:off x="-2719070" y="4768850"/>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本地虚拟机</a:t>
            </a:r>
          </a:p>
        </p:txBody>
      </p:sp>
      <p:sp>
        <p:nvSpPr>
          <p:cNvPr id="11" name="文本框 10"/>
          <p:cNvSpPr txBox="1"/>
          <p:nvPr/>
        </p:nvSpPr>
        <p:spPr>
          <a:xfrm>
            <a:off x="3863975" y="2493010"/>
            <a:ext cx="8434070" cy="1076325"/>
          </a:xfrm>
          <a:prstGeom prst="rect">
            <a:avLst/>
          </a:prstGeom>
          <a:noFill/>
        </p:spPr>
        <p:txBody>
          <a:bodyPr wrap="square" rtlCol="0">
            <a:spAutoFit/>
          </a:bodyPr>
          <a:lstStyle/>
          <a:p>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云平台的使用也是近些年大数据或</a:t>
            </a: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IT</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开发</a:t>
            </a:r>
          </a:p>
          <a:p>
            <a:pPr marL="285750" indent="-285750">
              <a:buFont typeface="Arial" panose="020B0604020202020204" pitchFamily="34" charset="0"/>
              <a:buChar char="•"/>
            </a:pP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从业者必备技能之一</a:t>
            </a:r>
          </a:p>
          <a:p>
            <a:pPr marL="285750" indent="-285750">
              <a:buFont typeface="Arial" panose="020B0604020202020204" pitchFamily="34" charset="0"/>
              <a:buChar char="•"/>
            </a:pP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也是电脑配置较低或使用</a:t>
            </a: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M1</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M2</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芯片</a:t>
            </a: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Mac</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电脑同学的解决方案</a:t>
            </a:r>
          </a:p>
          <a:p>
            <a:pPr marL="0" indent="0">
              <a:buFont typeface="Arial" panose="020B0604020202020204" pitchFamily="34" charset="0"/>
              <a:buNone/>
            </a:pP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所以，课程也会讲解基于云平台的环境方案</a:t>
            </a:r>
          </a:p>
        </p:txBody>
      </p:sp>
      <p:pic>
        <p:nvPicPr>
          <p:cNvPr id="5" name="图片 4" descr="云服务器"/>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a:off x="710565" y="2194560"/>
            <a:ext cx="2324735" cy="2324735"/>
          </a:xfrm>
          <a:prstGeom prst="rect">
            <a:avLst/>
          </a:prstGeom>
        </p:spPr>
      </p:pic>
      <p:pic>
        <p:nvPicPr>
          <p:cNvPr id="6" name="图片 5"/>
          <p:cNvPicPr>
            <a:picLocks noChangeAspect="1"/>
          </p:cNvPicPr>
          <p:nvPr>
            <p:custDataLst>
              <p:tags r:id="rId3"/>
            </p:custDataLst>
          </p:nvPr>
        </p:nvPicPr>
        <p:blipFill>
          <a:blip r:embed="rId11"/>
          <a:stretch>
            <a:fillRect/>
          </a:stretch>
        </p:blipFill>
        <p:spPr>
          <a:xfrm>
            <a:off x="566420" y="4172585"/>
            <a:ext cx="1038225" cy="295275"/>
          </a:xfrm>
          <a:prstGeom prst="rect">
            <a:avLst/>
          </a:prstGeom>
        </p:spPr>
      </p:pic>
      <p:pic>
        <p:nvPicPr>
          <p:cNvPr id="7" name="图片 6"/>
          <p:cNvPicPr>
            <a:picLocks noChangeAspect="1"/>
          </p:cNvPicPr>
          <p:nvPr>
            <p:custDataLst>
              <p:tags r:id="rId4"/>
            </p:custDataLst>
          </p:nvPr>
        </p:nvPicPr>
        <p:blipFill>
          <a:blip r:embed="rId12"/>
          <a:stretch>
            <a:fillRect/>
          </a:stretch>
        </p:blipFill>
        <p:spPr>
          <a:xfrm>
            <a:off x="1790700" y="4172585"/>
            <a:ext cx="1466850" cy="285750"/>
          </a:xfrm>
          <a:prstGeom prst="rect">
            <a:avLst/>
          </a:prstGeom>
        </p:spPr>
      </p:pic>
      <p:sp>
        <p:nvSpPr>
          <p:cNvPr id="9" name="文本框 8"/>
          <p:cNvSpPr txBox="1"/>
          <p:nvPr>
            <p:custDataLst>
              <p:tags r:id="rId5"/>
            </p:custDataLst>
          </p:nvPr>
        </p:nvSpPr>
        <p:spPr>
          <a:xfrm>
            <a:off x="710565" y="4749165"/>
            <a:ext cx="2547620" cy="368300"/>
          </a:xfrm>
          <a:prstGeom prst="rect">
            <a:avLst/>
          </a:prstGeom>
          <a:noFill/>
        </p:spPr>
        <p:txBody>
          <a:bodyPr wrap="square" rtlCol="0">
            <a:spAutoFit/>
          </a:bodyPr>
          <a:lstStyle/>
          <a:p>
            <a:pPr algn="ctr"/>
            <a:r>
              <a:rPr lang="zh-CN" altLang="en-US">
                <a:latin typeface="阿里巴巴普惠体" panose="00020600040101010101" pitchFamily="18" charset="-122"/>
                <a:ea typeface="阿里巴巴普惠体" panose="00020600040101010101" pitchFamily="18" charset="-122"/>
              </a:rPr>
              <a:t>公有云环境</a:t>
            </a:r>
          </a:p>
        </p:txBody>
      </p:sp>
      <p:sp>
        <p:nvSpPr>
          <p:cNvPr id="10" name="文本框 9"/>
          <p:cNvSpPr txBox="1"/>
          <p:nvPr/>
        </p:nvSpPr>
        <p:spPr>
          <a:xfrm>
            <a:off x="3863975" y="3716655"/>
            <a:ext cx="8434070" cy="1076325"/>
          </a:xfrm>
          <a:prstGeom prst="rect">
            <a:avLst/>
          </a:prstGeom>
          <a:noFill/>
        </p:spPr>
        <p:txBody>
          <a:bodyPr wrap="square" rtlCol="0">
            <a:spAutoFit/>
          </a:bodyPr>
          <a:lstStyle/>
          <a:p>
            <a:r>
              <a:rPr 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云平台的选择上，课程讲解</a:t>
            </a: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个云平台：</a:t>
            </a:r>
          </a:p>
          <a:p>
            <a:pPr marL="285750" indent="-285750">
              <a:buFont typeface="Arial" panose="020B0604020202020204" pitchFamily="34" charset="0"/>
              <a:buChar char="•"/>
            </a:pP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阿里云平台的基础使用（阿里云国内最知名的云平台）</a:t>
            </a:r>
          </a:p>
          <a:p>
            <a:pPr marL="285750" indent="-285750">
              <a:buFont typeface="Arial" panose="020B0604020202020204" pitchFamily="34" charset="0"/>
              <a:buChar char="•"/>
            </a:pPr>
            <a:r>
              <a:rPr lang="en-US" altLang="zh-CN" sz="1600">
                <a:latin typeface="阿里巴巴普惠体" panose="00020600040101010101" pitchFamily="18" charset="-122"/>
                <a:ea typeface="阿里巴巴普惠体" panose="00020600040101010101" pitchFamily="18" charset="-122"/>
                <a:cs typeface="阿里巴巴普惠体" panose="00020600040101010101" pitchFamily="18" charset="-122"/>
              </a:rPr>
              <a:t>UCloud</a:t>
            </a: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云平台的基础使用（小众云平台的代表）</a:t>
            </a:r>
          </a:p>
          <a:p>
            <a:pPr marL="0" indent="0">
              <a:buFont typeface="Arial" panose="020B0604020202020204" pitchFamily="34" charset="0"/>
              <a:buNone/>
            </a:pPr>
            <a:r>
              <a:rPr lang="zh-CN" altLang="en-US" sz="1600">
                <a:latin typeface="阿里巴巴普惠体" panose="00020600040101010101" pitchFamily="18" charset="-122"/>
                <a:ea typeface="阿里巴巴普惠体" panose="00020600040101010101" pitchFamily="18" charset="-122"/>
                <a:cs typeface="阿里巴巴普惠体" panose="00020600040101010101" pitchFamily="18" charset="-122"/>
              </a:rPr>
              <a:t>掌握这两个平台，市面上各类云平台的使用基本就没有难度了</a:t>
            </a:r>
          </a:p>
        </p:txBody>
      </p:sp>
      <p:pic>
        <p:nvPicPr>
          <p:cNvPr id="12" name="图片 11" descr="播仔素材库【1】0177"/>
          <p:cNvPicPr>
            <a:picLocks noChangeAspect="1"/>
          </p:cNvPicPr>
          <p:nvPr>
            <p:custDataLst>
              <p:tags r:id="rId6"/>
            </p:custDataLst>
          </p:nvPr>
        </p:nvPicPr>
        <p:blipFill>
          <a:blip r:embed="rId13"/>
          <a:stretch>
            <a:fillRect/>
          </a:stretch>
        </p:blipFill>
        <p:spPr>
          <a:xfrm>
            <a:off x="10704195" y="5229225"/>
            <a:ext cx="1337310" cy="1337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安全组的创建</a:t>
            </a:r>
            <a:endParaRPr lang="zh-CN" altLang="en-US"/>
          </a:p>
        </p:txBody>
      </p:sp>
      <p:sp>
        <p:nvSpPr>
          <p:cNvPr id="3" name="文本占位符 2"/>
          <p:cNvSpPr>
            <a:spLocks noGrp="1"/>
          </p:cNvSpPr>
          <p:nvPr>
            <p:ph type="body" sz="quarter" idx="11"/>
          </p:nvPr>
        </p:nvSpPr>
        <p:spPr/>
        <p:txBody>
          <a:bodyPr/>
          <a:lstStyle/>
          <a:p>
            <a:r>
              <a:rPr lang="zh-CN" altLang="en-US"/>
              <a:t>填写基本信息，选择</a:t>
            </a:r>
            <a:r>
              <a:rPr lang="en-US" altLang="zh-CN"/>
              <a:t>VPC</a:t>
            </a:r>
            <a:r>
              <a:rPr lang="zh-CN" altLang="en-US"/>
              <a:t>和描述</a:t>
            </a:r>
          </a:p>
        </p:txBody>
      </p:sp>
      <p:pic>
        <p:nvPicPr>
          <p:cNvPr id="4" name="图片 3"/>
          <p:cNvPicPr>
            <a:picLocks noChangeAspect="1"/>
          </p:cNvPicPr>
          <p:nvPr>
            <p:custDataLst>
              <p:tags r:id="rId1"/>
            </p:custDataLst>
          </p:nvPr>
        </p:nvPicPr>
        <p:blipFill>
          <a:blip r:embed="rId3"/>
          <a:stretch>
            <a:fillRect/>
          </a:stretch>
        </p:blipFill>
        <p:spPr>
          <a:xfrm>
            <a:off x="767080" y="2204720"/>
            <a:ext cx="8467725" cy="1341755"/>
          </a:xfrm>
          <a:prstGeom prst="rect">
            <a:avLst/>
          </a:prstGeom>
        </p:spPr>
      </p:pic>
      <p:pic>
        <p:nvPicPr>
          <p:cNvPr id="7" name="图片 6" descr="播仔素材库【1】0272"/>
          <p:cNvPicPr>
            <a:picLocks noChangeAspect="1"/>
          </p:cNvPicPr>
          <p:nvPr/>
        </p:nvPicPr>
        <p:blipFill>
          <a:blip r:embed="rId4"/>
          <a:stretch>
            <a:fillRect/>
          </a:stretch>
        </p:blipFill>
        <p:spPr>
          <a:xfrm>
            <a:off x="10272395" y="4393565"/>
            <a:ext cx="2190750" cy="21907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安全组的创建</a:t>
            </a:r>
            <a:endParaRPr lang="zh-CN" altLang="en-US"/>
          </a:p>
        </p:txBody>
      </p:sp>
      <p:sp>
        <p:nvSpPr>
          <p:cNvPr id="3" name="文本占位符 2"/>
          <p:cNvSpPr>
            <a:spLocks noGrp="1"/>
          </p:cNvSpPr>
          <p:nvPr>
            <p:ph type="body" sz="quarter" idx="11"/>
          </p:nvPr>
        </p:nvSpPr>
        <p:spPr/>
        <p:txBody>
          <a:bodyPr/>
          <a:lstStyle/>
          <a:p>
            <a:r>
              <a:rPr lang="zh-CN" altLang="en-US"/>
              <a:t>删除所有默认的入站规则</a:t>
            </a:r>
          </a:p>
          <a:p>
            <a:r>
              <a:rPr lang="zh-CN" altLang="en-US"/>
              <a:t>即允许</a:t>
            </a:r>
            <a:r>
              <a:rPr lang="en-US" altLang="zh-CN"/>
              <a:t>0.0.0.0/0</a:t>
            </a:r>
            <a:r>
              <a:rPr lang="zh-CN" altLang="en-US"/>
              <a:t>（任意</a:t>
            </a:r>
            <a:r>
              <a:rPr lang="en-US" altLang="zh-CN"/>
              <a:t>IP</a:t>
            </a:r>
            <a:r>
              <a:rPr lang="zh-CN" altLang="en-US"/>
              <a:t>），访问</a:t>
            </a:r>
            <a:r>
              <a:rPr lang="en-US" altLang="zh-CN"/>
              <a:t>80</a:t>
            </a:r>
            <a:r>
              <a:rPr lang="zh-CN" altLang="en-US"/>
              <a:t>、</a:t>
            </a:r>
            <a:r>
              <a:rPr lang="en-US" altLang="zh-CN"/>
              <a:t>22</a:t>
            </a:r>
            <a:r>
              <a:rPr lang="zh-CN" altLang="en-US"/>
              <a:t>、</a:t>
            </a:r>
            <a:r>
              <a:rPr lang="en-US" altLang="zh-CN"/>
              <a:t>443</a:t>
            </a:r>
            <a:r>
              <a:rPr lang="zh-CN" altLang="en-US"/>
              <a:t>等常用端口的规则，删除掉。</a:t>
            </a:r>
            <a:endParaRPr lang="en-US" altLang="zh-CN"/>
          </a:p>
        </p:txBody>
      </p:sp>
      <p:pic>
        <p:nvPicPr>
          <p:cNvPr id="4" name="图片 3"/>
          <p:cNvPicPr>
            <a:picLocks noChangeAspect="1"/>
          </p:cNvPicPr>
          <p:nvPr>
            <p:custDataLst>
              <p:tags r:id="rId1"/>
            </p:custDataLst>
          </p:nvPr>
        </p:nvPicPr>
        <p:blipFill>
          <a:blip r:embed="rId3"/>
          <a:stretch>
            <a:fillRect/>
          </a:stretch>
        </p:blipFill>
        <p:spPr>
          <a:xfrm>
            <a:off x="767080" y="2637155"/>
            <a:ext cx="7750810" cy="2611755"/>
          </a:xfrm>
          <a:prstGeom prst="rect">
            <a:avLst/>
          </a:prstGeom>
        </p:spPr>
      </p:pic>
      <p:pic>
        <p:nvPicPr>
          <p:cNvPr id="5" name="图片 4" descr="播仔素材库【1】0285"/>
          <p:cNvPicPr>
            <a:picLocks noChangeAspect="1"/>
          </p:cNvPicPr>
          <p:nvPr/>
        </p:nvPicPr>
        <p:blipFill>
          <a:blip r:embed="rId4"/>
          <a:stretch>
            <a:fillRect/>
          </a:stretch>
        </p:blipFill>
        <p:spPr>
          <a:xfrm>
            <a:off x="10786110" y="5185410"/>
            <a:ext cx="1398905" cy="139890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安全组的创建</a:t>
            </a:r>
          </a:p>
        </p:txBody>
      </p:sp>
      <p:sp>
        <p:nvSpPr>
          <p:cNvPr id="3" name="文本占位符 2"/>
          <p:cNvSpPr>
            <a:spLocks noGrp="1"/>
          </p:cNvSpPr>
          <p:nvPr>
            <p:ph type="body" sz="quarter" idx="11"/>
          </p:nvPr>
        </p:nvSpPr>
        <p:spPr/>
        <p:txBody>
          <a:bodyPr/>
          <a:lstStyle/>
          <a:p>
            <a:r>
              <a:rPr lang="zh-CN" altLang="en-US"/>
              <a:t>创建一个单独的入站规则，即允许自己的公网</a:t>
            </a:r>
            <a:r>
              <a:rPr lang="en-US" altLang="zh-CN"/>
              <a:t>IP</a:t>
            </a:r>
            <a:r>
              <a:rPr lang="zh-CN" altLang="en-US"/>
              <a:t>，访问安全组的全部端口。</a:t>
            </a:r>
          </a:p>
          <a:p>
            <a:r>
              <a:rPr lang="zh-CN" altLang="en-US"/>
              <a:t>查询自己的公网</a:t>
            </a:r>
            <a:r>
              <a:rPr lang="en-US" altLang="zh-CN"/>
              <a:t>IP</a:t>
            </a:r>
            <a:r>
              <a:rPr lang="zh-CN" altLang="en-US"/>
              <a:t>非常简单</a:t>
            </a:r>
          </a:p>
          <a:p>
            <a:pPr marL="285750" indent="-285750">
              <a:buFont typeface="Arial" panose="020B0604020202020204" pitchFamily="34" charset="0"/>
              <a:buChar char="•"/>
            </a:pPr>
            <a:r>
              <a:rPr lang="zh-CN" altLang="en-US"/>
              <a:t>打开百度，搜索</a:t>
            </a:r>
            <a:r>
              <a:rPr lang="en-US" altLang="zh-CN"/>
              <a:t>IP</a:t>
            </a:r>
            <a:r>
              <a:rPr lang="zh-CN" altLang="en-US"/>
              <a:t>关键字，即可查看自己所在公网</a:t>
            </a:r>
            <a:r>
              <a:rPr lang="en-US" altLang="zh-CN"/>
              <a:t>IP</a:t>
            </a:r>
            <a:endParaRPr lang="zh-CN" altLang="en-US"/>
          </a:p>
          <a:p>
            <a:pPr marL="285750" indent="-285750">
              <a:buFont typeface="Arial" panose="020B0604020202020204" pitchFamily="34" charset="0"/>
              <a:buChar char="•"/>
            </a:pPr>
            <a:r>
              <a:rPr lang="zh-CN" altLang="en-US"/>
              <a:t>或者可以使用命令：</a:t>
            </a:r>
            <a:r>
              <a:rPr lang="en-US" altLang="zh-CN"/>
              <a:t>curl cip.cc</a:t>
            </a:r>
            <a:endParaRPr lang="zh-CN" altLang="en-US"/>
          </a:p>
        </p:txBody>
      </p:sp>
      <p:pic>
        <p:nvPicPr>
          <p:cNvPr id="4" name="图片 3"/>
          <p:cNvPicPr>
            <a:picLocks noChangeAspect="1"/>
          </p:cNvPicPr>
          <p:nvPr>
            <p:custDataLst>
              <p:tags r:id="rId1"/>
            </p:custDataLst>
          </p:nvPr>
        </p:nvPicPr>
        <p:blipFill>
          <a:blip r:embed="rId4"/>
          <a:stretch>
            <a:fillRect/>
          </a:stretch>
        </p:blipFill>
        <p:spPr>
          <a:xfrm>
            <a:off x="839470" y="3644900"/>
            <a:ext cx="5504180" cy="244538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6527800" y="3745865"/>
            <a:ext cx="3781425" cy="1885950"/>
          </a:xfrm>
          <a:prstGeom prst="rect">
            <a:avLst/>
          </a:prstGeom>
        </p:spPr>
      </p:pic>
      <p:pic>
        <p:nvPicPr>
          <p:cNvPr id="6" name="图片 5" descr="播仔素材库【1】0286"/>
          <p:cNvPicPr>
            <a:picLocks noChangeAspect="1"/>
          </p:cNvPicPr>
          <p:nvPr/>
        </p:nvPicPr>
        <p:blipFill>
          <a:blip r:embed="rId6"/>
          <a:stretch>
            <a:fillRect/>
          </a:stretch>
        </p:blipFill>
        <p:spPr>
          <a:xfrm>
            <a:off x="10471785" y="4871720"/>
            <a:ext cx="1710055" cy="17100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安全组的创建</a:t>
            </a:r>
          </a:p>
        </p:txBody>
      </p:sp>
      <p:sp>
        <p:nvSpPr>
          <p:cNvPr id="3" name="文本占位符 2"/>
          <p:cNvSpPr>
            <a:spLocks noGrp="1"/>
          </p:cNvSpPr>
          <p:nvPr>
            <p:ph type="body" sz="quarter" idx="11"/>
          </p:nvPr>
        </p:nvSpPr>
        <p:spPr/>
        <p:txBody>
          <a:bodyPr/>
          <a:lstStyle/>
          <a:p>
            <a:r>
              <a:rPr lang="zh-CN" altLang="en-US"/>
              <a:t>删除自带的规则后，点击手动添加</a:t>
            </a:r>
          </a:p>
          <a:p>
            <a:endParaRPr lang="zh-CN" altLang="en-US"/>
          </a:p>
          <a:p>
            <a:endParaRPr lang="zh-CN" altLang="en-US"/>
          </a:p>
          <a:p>
            <a:endParaRPr lang="zh-CN" altLang="en-US"/>
          </a:p>
          <a:p>
            <a:r>
              <a:rPr lang="zh-CN" altLang="en-US"/>
              <a:t>如图所示，选择自己的</a:t>
            </a:r>
            <a:r>
              <a:rPr lang="en-US" altLang="zh-CN"/>
              <a:t>IP</a:t>
            </a:r>
            <a:r>
              <a:rPr lang="zh-CN" altLang="en-US"/>
              <a:t>可以访问安全组内的全部资源即可。</a:t>
            </a:r>
          </a:p>
          <a:p>
            <a:r>
              <a:rPr lang="zh-CN" altLang="en-US"/>
              <a:t>然后点击创建安全组进行创建。</a:t>
            </a:r>
          </a:p>
          <a:p>
            <a:endParaRPr lang="zh-CN" altLang="en-US"/>
          </a:p>
        </p:txBody>
      </p:sp>
      <p:pic>
        <p:nvPicPr>
          <p:cNvPr id="4" name="图片 3"/>
          <p:cNvPicPr>
            <a:picLocks noChangeAspect="1"/>
          </p:cNvPicPr>
          <p:nvPr>
            <p:custDataLst>
              <p:tags r:id="rId1"/>
            </p:custDataLst>
          </p:nvPr>
        </p:nvPicPr>
        <p:blipFill>
          <a:blip r:embed="rId4"/>
          <a:stretch>
            <a:fillRect/>
          </a:stretch>
        </p:blipFill>
        <p:spPr>
          <a:xfrm>
            <a:off x="767080" y="2132965"/>
            <a:ext cx="3732530" cy="144272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767080" y="4631055"/>
            <a:ext cx="6410325" cy="1244600"/>
          </a:xfrm>
          <a:prstGeom prst="rect">
            <a:avLst/>
          </a:prstGeom>
        </p:spPr>
      </p:pic>
      <p:pic>
        <p:nvPicPr>
          <p:cNvPr id="6" name="图片 5" descr="播仔素材库【1】0287"/>
          <p:cNvPicPr>
            <a:picLocks noChangeAspect="1"/>
          </p:cNvPicPr>
          <p:nvPr/>
        </p:nvPicPr>
        <p:blipFill>
          <a:blip r:embed="rId6"/>
          <a:stretch>
            <a:fillRect/>
          </a:stretch>
        </p:blipFill>
        <p:spPr>
          <a:xfrm>
            <a:off x="10344150" y="4580890"/>
            <a:ext cx="2049780" cy="20497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安全组的创建</a:t>
            </a:r>
          </a:p>
        </p:txBody>
      </p:sp>
      <p:sp>
        <p:nvSpPr>
          <p:cNvPr id="3" name="文本占位符 2"/>
          <p:cNvSpPr>
            <a:spLocks noGrp="1"/>
          </p:cNvSpPr>
          <p:nvPr>
            <p:ph type="body" sz="quarter" idx="11"/>
          </p:nvPr>
        </p:nvSpPr>
        <p:spPr/>
        <p:txBody>
          <a:bodyPr/>
          <a:lstStyle/>
          <a:p>
            <a:r>
              <a:rPr lang="zh-CN" altLang="en-US"/>
              <a:t>至此，安全组创建完成。</a:t>
            </a:r>
          </a:p>
        </p:txBody>
      </p:sp>
      <p:pic>
        <p:nvPicPr>
          <p:cNvPr id="4" name="图片 3"/>
          <p:cNvPicPr>
            <a:picLocks noChangeAspect="1"/>
          </p:cNvPicPr>
          <p:nvPr>
            <p:custDataLst>
              <p:tags r:id="rId1"/>
            </p:custDataLst>
          </p:nvPr>
        </p:nvPicPr>
        <p:blipFill>
          <a:blip r:embed="rId3"/>
          <a:stretch>
            <a:fillRect/>
          </a:stretch>
        </p:blipFill>
        <p:spPr>
          <a:xfrm>
            <a:off x="767080" y="2420620"/>
            <a:ext cx="10576560" cy="1514475"/>
          </a:xfrm>
          <a:prstGeom prst="rect">
            <a:avLst/>
          </a:prstGeom>
        </p:spPr>
      </p:pic>
      <p:pic>
        <p:nvPicPr>
          <p:cNvPr id="5" name="图片 4" descr="播仔素材库【1】0291"/>
          <p:cNvPicPr>
            <a:picLocks noChangeAspect="1"/>
          </p:cNvPicPr>
          <p:nvPr/>
        </p:nvPicPr>
        <p:blipFill>
          <a:blip r:embed="rId4"/>
          <a:stretch>
            <a:fillRect/>
          </a:stretch>
        </p:blipFill>
        <p:spPr>
          <a:xfrm>
            <a:off x="10272395" y="4509135"/>
            <a:ext cx="2263140" cy="22631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marL="0" indent="0">
              <a:buNone/>
            </a:pPr>
            <a:r>
              <a:rPr lang="en-US" altLang="zh-CN"/>
              <a:t>1. </a:t>
            </a:r>
            <a:r>
              <a:rPr lang="zh-CN" altLang="en-US"/>
              <a:t>什么是安全组</a:t>
            </a:r>
          </a:p>
          <a:p>
            <a:pPr marL="0" indent="0">
              <a:buNone/>
            </a:pPr>
            <a:r>
              <a:rPr lang="zh-CN" altLang="en-US" sz="1400"/>
              <a:t>安全组是云上的虚拟防火墙，可以控制组内绑定资源（服务器、</a:t>
            </a:r>
            <a:r>
              <a:rPr lang="en-US" altLang="zh-CN" sz="1400"/>
              <a:t>RDS</a:t>
            </a:r>
            <a:r>
              <a:rPr lang="zh-CN" altLang="en-US" sz="1400"/>
              <a:t>等）的流量进出，即：</a:t>
            </a:r>
          </a:p>
          <a:p>
            <a:pPr marL="285750" indent="-285750">
              <a:buFont typeface="Arial" panose="020B0604020202020204" pitchFamily="34" charset="0"/>
              <a:buChar char="•"/>
            </a:pPr>
            <a:r>
              <a:rPr lang="zh-CN" altLang="en-US" sz="1400"/>
              <a:t>控制流量的出站</a:t>
            </a:r>
          </a:p>
          <a:p>
            <a:pPr marL="285750" indent="-285750">
              <a:buFont typeface="Arial" panose="020B0604020202020204" pitchFamily="34" charset="0"/>
              <a:buChar char="•"/>
            </a:pPr>
            <a:r>
              <a:rPr lang="zh-CN" altLang="en-US" sz="1400"/>
              <a:t>控制流量的进站</a:t>
            </a:r>
          </a:p>
          <a:p>
            <a:pPr marL="0" algn="l">
              <a:buNone/>
            </a:pPr>
            <a:r>
              <a:rPr lang="zh-CN" altLang="en-US" sz="1800"/>
              <a:t>2. 为什么要创建安全组呢</a:t>
            </a:r>
          </a:p>
          <a:p>
            <a:pPr marL="0" indent="0">
              <a:buFont typeface="Arial" panose="020B0604020202020204" pitchFamily="34" charset="0"/>
              <a:buNone/>
            </a:pPr>
            <a:r>
              <a:rPr lang="zh-CN" altLang="en-US" sz="1400"/>
              <a:t>为大数据集群的网络添加防火墙，确保只能被我们允许的流量进入</a:t>
            </a:r>
          </a:p>
          <a:p>
            <a:pPr marL="0" indent="0">
              <a:buFont typeface="Arial" panose="020B0604020202020204" pitchFamily="34" charset="0"/>
              <a:buNone/>
            </a:pPr>
            <a:r>
              <a:rPr lang="zh-CN" altLang="en-US" sz="1400"/>
              <a:t>确保网络安全。</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3213381"/>
            <a:ext cx="410210" cy="410210"/>
          </a:xfrm>
          <a:prstGeom prst="rect">
            <a:avLst/>
          </a:prstGeom>
        </p:spPr>
      </p:pic>
      <p:grpSp>
        <p:nvGrpSpPr>
          <p:cNvPr id="7" name="组合 6"/>
          <p:cNvGrpSpPr/>
          <p:nvPr/>
        </p:nvGrpSpPr>
        <p:grpSpPr>
          <a:xfrm>
            <a:off x="8400415" y="2853055"/>
            <a:ext cx="2484755" cy="1099185"/>
            <a:chOff x="13229" y="4493"/>
            <a:chExt cx="3913" cy="1731"/>
          </a:xfrm>
        </p:grpSpPr>
        <p:sp>
          <p:nvSpPr>
            <p:cNvPr id="4" name="左大括号 3"/>
            <p:cNvSpPr/>
            <p:nvPr/>
          </p:nvSpPr>
          <p:spPr>
            <a:xfrm>
              <a:off x="13229" y="4769"/>
              <a:ext cx="567" cy="12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3909" y="4493"/>
              <a:ext cx="3233" cy="483"/>
            </a:xfrm>
            <a:prstGeom prst="rect">
              <a:avLst/>
            </a:prstGeom>
            <a:noFill/>
          </p:spPr>
          <p:txBody>
            <a:bodyPr wrap="square" rtlCol="0">
              <a:spAutoFit/>
            </a:bodyPr>
            <a:lstStyle/>
            <a:p>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配置</a:t>
              </a:r>
              <a:r>
                <a:rPr lang="en-US" altLang="zh-CN" sz="1400">
                  <a:latin typeface="阿里巴巴普惠体" panose="00020600040101010101" pitchFamily="18" charset="-122"/>
                  <a:ea typeface="阿里巴巴普惠体" panose="00020600040101010101" pitchFamily="18" charset="-122"/>
                  <a:cs typeface="阿里巴巴普惠体" panose="00020600040101010101" pitchFamily="18" charset="-122"/>
                </a:rPr>
                <a:t>VPC</a:t>
              </a: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和子网</a:t>
              </a:r>
            </a:p>
          </p:txBody>
        </p:sp>
        <p:sp>
          <p:nvSpPr>
            <p:cNvPr id="6" name="文本框 5"/>
            <p:cNvSpPr txBox="1"/>
            <p:nvPr/>
          </p:nvSpPr>
          <p:spPr>
            <a:xfrm>
              <a:off x="13909" y="5741"/>
              <a:ext cx="3233" cy="483"/>
            </a:xfrm>
            <a:prstGeom prst="rect">
              <a:avLst/>
            </a:prstGeom>
            <a:noFill/>
          </p:spPr>
          <p:txBody>
            <a:bodyPr wrap="square" rtlCol="0">
              <a:spAutoFit/>
            </a:bodyPr>
            <a:lstStyle/>
            <a:p>
              <a:pPr algn="l">
                <a:buClrTx/>
                <a:buSzTx/>
                <a:buFontTx/>
              </a:pPr>
              <a:r>
                <a:rPr lang="zh-CN" altLang="en-US" sz="1400">
                  <a:solidFill>
                    <a:srgbClr val="FF0000"/>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创建云服务器ECS</a:t>
              </a:r>
            </a:p>
          </p:txBody>
        </p:sp>
        <p:sp>
          <p:nvSpPr>
            <p:cNvPr id="8" name="文本框 7"/>
            <p:cNvSpPr txBox="1"/>
            <p:nvPr/>
          </p:nvSpPr>
          <p:spPr>
            <a:xfrm>
              <a:off x="13909" y="5159"/>
              <a:ext cx="3233" cy="483"/>
            </a:xfrm>
            <a:prstGeom prst="rect">
              <a:avLst/>
            </a:prstGeom>
            <a:noFill/>
          </p:spPr>
          <p:txBody>
            <a:bodyPr wrap="square" rtlCol="0">
              <a:spAutoFit/>
            </a:bodyPr>
            <a:lstStyle/>
            <a:p>
              <a:pPr algn="l">
                <a:buClrTx/>
                <a:buSzTx/>
                <a:buFontTx/>
              </a:pPr>
              <a:r>
                <a:rPr lang="zh-CN" altLang="en-US" sz="1400">
                  <a:latin typeface="阿里巴巴普惠体" panose="00020600040101010101" pitchFamily="18" charset="-122"/>
                  <a:ea typeface="阿里巴巴普惠体" panose="00020600040101010101" pitchFamily="18" charset="-122"/>
                  <a:cs typeface="阿里巴巴普惠体" panose="00020600040101010101" pitchFamily="18" charset="-122"/>
                </a:rPr>
                <a:t>创建安全组</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298565" cy="2620010"/>
          </a:xfrm>
        </p:spPr>
        <p:txBody>
          <a:bodyPr/>
          <a:lstStyle/>
          <a:p>
            <a:pPr marL="342900" indent="-342900"/>
            <a:r>
              <a:rPr lang="zh-CN" altLang="en-US" sz="1600" dirty="0">
                <a:solidFill>
                  <a:srgbClr val="FF0000"/>
                </a:solidFill>
                <a:sym typeface="+mn-ea"/>
              </a:rPr>
              <a:t>完成在阿里云创建ECS云服务器</a:t>
            </a:r>
          </a:p>
          <a:p>
            <a:pPr marL="342900" indent="-342900"/>
            <a:r>
              <a:rPr lang="zh-CN" altLang="en-US" sz="1600" dirty="0">
                <a:solidFill>
                  <a:srgbClr val="FF0000"/>
                </a:solidFill>
                <a:sym typeface="+mn-ea"/>
              </a:rPr>
              <a:t>完成给每一个ECS云服务器配置公网IP并成功登陆</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集群规划</a:t>
            </a:r>
          </a:p>
        </p:txBody>
      </p:sp>
      <p:sp>
        <p:nvSpPr>
          <p:cNvPr id="3" name="文本占位符 2"/>
          <p:cNvSpPr>
            <a:spLocks noGrp="1"/>
          </p:cNvSpPr>
          <p:nvPr>
            <p:ph type="body" sz="quarter" idx="11"/>
          </p:nvPr>
        </p:nvSpPr>
        <p:spPr/>
        <p:txBody>
          <a:bodyPr/>
          <a:lstStyle/>
          <a:p>
            <a:r>
              <a:rPr lang="zh-CN" altLang="en-US"/>
              <a:t>对于搭建大数据集群，规划使用三台服务器。</a:t>
            </a:r>
          </a:p>
          <a:p>
            <a:r>
              <a:rPr lang="zh-CN" altLang="en-US"/>
              <a:t>根据部署的服务，其规格要求基本如下：</a:t>
            </a:r>
          </a:p>
          <a:p>
            <a:pPr>
              <a:buFont typeface="Arial" panose="020B0604020202020204" pitchFamily="34" charset="0"/>
            </a:pPr>
            <a:endParaRPr lang="zh-CN" altLang="en-US"/>
          </a:p>
        </p:txBody>
      </p:sp>
      <p:graphicFrame>
        <p:nvGraphicFramePr>
          <p:cNvPr id="4" name="表格 3"/>
          <p:cNvGraphicFramePr/>
          <p:nvPr>
            <p:custDataLst>
              <p:tags r:id="rId1"/>
            </p:custDataLst>
          </p:nvPr>
        </p:nvGraphicFramePr>
        <p:xfrm>
          <a:off x="839470" y="2924810"/>
          <a:ext cx="5054600" cy="1524000"/>
        </p:xfrm>
        <a:graphic>
          <a:graphicData uri="http://schemas.openxmlformats.org/drawingml/2006/table">
            <a:tbl>
              <a:tblPr firstRow="1" bandRow="1">
                <a:tableStyleId>{5C22544A-7EE6-4342-B048-85BDC9FD1C3A}</a:tableStyleId>
              </a:tblPr>
              <a:tblGrid>
                <a:gridCol w="1956435">
                  <a:extLst>
                    <a:ext uri="{9D8B030D-6E8A-4147-A177-3AD203B41FA5}">
                      <a16:colId xmlns:a16="http://schemas.microsoft.com/office/drawing/2014/main" val="20000"/>
                    </a:ext>
                  </a:extLst>
                </a:gridCol>
                <a:gridCol w="1024890">
                  <a:extLst>
                    <a:ext uri="{9D8B030D-6E8A-4147-A177-3AD203B41FA5}">
                      <a16:colId xmlns:a16="http://schemas.microsoft.com/office/drawing/2014/main" val="20001"/>
                    </a:ext>
                  </a:extLst>
                </a:gridCol>
                <a:gridCol w="2073275">
                  <a:extLst>
                    <a:ext uri="{9D8B030D-6E8A-4147-A177-3AD203B41FA5}">
                      <a16:colId xmlns:a16="http://schemas.microsoft.com/office/drawing/2014/main" val="20002"/>
                    </a:ext>
                  </a:extLst>
                </a:gridCol>
              </a:tblGrid>
              <a:tr h="381000">
                <a:tc>
                  <a:txBody>
                    <a:bodyPr/>
                    <a:lstStyle/>
                    <a:p>
                      <a:pPr>
                        <a:buNone/>
                      </a:pPr>
                      <a:r>
                        <a:rPr lang="zh-CN" altLang="en-US"/>
                        <a:t>节点</a:t>
                      </a:r>
                    </a:p>
                  </a:txBody>
                  <a:tcPr/>
                </a:tc>
                <a:tc>
                  <a:txBody>
                    <a:bodyPr/>
                    <a:lstStyle/>
                    <a:p>
                      <a:pPr>
                        <a:buNone/>
                      </a:pPr>
                      <a:r>
                        <a:rPr lang="en-US" altLang="zh-CN"/>
                        <a:t>CPU</a:t>
                      </a:r>
                    </a:p>
                  </a:txBody>
                  <a:tcPr/>
                </a:tc>
                <a:tc>
                  <a:txBody>
                    <a:bodyPr/>
                    <a:lstStyle/>
                    <a:p>
                      <a:pPr>
                        <a:buNone/>
                      </a:pPr>
                      <a:r>
                        <a:rPr lang="zh-CN" altLang="en-US"/>
                        <a:t>内存</a:t>
                      </a:r>
                    </a:p>
                  </a:txBody>
                  <a:tcPr/>
                </a:tc>
                <a:extLst>
                  <a:ext uri="{0D108BD9-81ED-4DB2-BD59-A6C34878D82A}">
                    <a16:rowId xmlns:a16="http://schemas.microsoft.com/office/drawing/2014/main" val="10000"/>
                  </a:ext>
                </a:extLst>
              </a:tr>
              <a:tr h="381000">
                <a:tc>
                  <a:txBody>
                    <a:bodyPr/>
                    <a:lstStyle/>
                    <a:p>
                      <a:pPr>
                        <a:buNone/>
                      </a:pPr>
                      <a:r>
                        <a:rPr lang="en-US" altLang="zh-CN"/>
                        <a:t>node1</a:t>
                      </a:r>
                    </a:p>
                  </a:txBody>
                  <a:tcPr/>
                </a:tc>
                <a:tc>
                  <a:txBody>
                    <a:bodyPr/>
                    <a:lstStyle/>
                    <a:p>
                      <a:pPr>
                        <a:buNone/>
                      </a:pPr>
                      <a:r>
                        <a:rPr lang="en-US" altLang="zh-CN"/>
                        <a:t>1</a:t>
                      </a:r>
                      <a:r>
                        <a:rPr lang="zh-CN" altLang="en-US"/>
                        <a:t>核心</a:t>
                      </a:r>
                    </a:p>
                  </a:txBody>
                  <a:tcPr/>
                </a:tc>
                <a:tc>
                  <a:txBody>
                    <a:bodyPr/>
                    <a:lstStyle/>
                    <a:p>
                      <a:pPr>
                        <a:buNone/>
                      </a:pPr>
                      <a:r>
                        <a:rPr lang="en-US" altLang="zh-CN"/>
                        <a:t>4GB</a:t>
                      </a:r>
                    </a:p>
                  </a:txBody>
                  <a:tcPr/>
                </a:tc>
                <a:extLst>
                  <a:ext uri="{0D108BD9-81ED-4DB2-BD59-A6C34878D82A}">
                    <a16:rowId xmlns:a16="http://schemas.microsoft.com/office/drawing/2014/main" val="10001"/>
                  </a:ext>
                </a:extLst>
              </a:tr>
              <a:tr h="381000">
                <a:tc>
                  <a:txBody>
                    <a:bodyPr/>
                    <a:lstStyle/>
                    <a:p>
                      <a:pPr>
                        <a:buNone/>
                      </a:pPr>
                      <a:r>
                        <a:rPr lang="en-US" altLang="zh-CN"/>
                        <a:t>node2</a:t>
                      </a:r>
                    </a:p>
                  </a:txBody>
                  <a:tcPr/>
                </a:tc>
                <a:tc>
                  <a:txBody>
                    <a:bodyPr/>
                    <a:lstStyle/>
                    <a:p>
                      <a:pPr>
                        <a:buNone/>
                      </a:pPr>
                      <a:r>
                        <a:rPr lang="en-US" altLang="zh-CN"/>
                        <a:t>1</a:t>
                      </a:r>
                      <a:r>
                        <a:rPr lang="zh-CN" altLang="en-US"/>
                        <a:t>核心</a:t>
                      </a:r>
                    </a:p>
                  </a:txBody>
                  <a:tcPr/>
                </a:tc>
                <a:tc>
                  <a:txBody>
                    <a:bodyPr/>
                    <a:lstStyle/>
                    <a:p>
                      <a:pPr>
                        <a:buNone/>
                      </a:pPr>
                      <a:r>
                        <a:rPr lang="en-US" altLang="zh-CN"/>
                        <a:t>2GB</a:t>
                      </a:r>
                    </a:p>
                  </a:txBody>
                  <a:tcPr/>
                </a:tc>
                <a:extLst>
                  <a:ext uri="{0D108BD9-81ED-4DB2-BD59-A6C34878D82A}">
                    <a16:rowId xmlns:a16="http://schemas.microsoft.com/office/drawing/2014/main" val="10002"/>
                  </a:ext>
                </a:extLst>
              </a:tr>
              <a:tr h="381000">
                <a:tc>
                  <a:txBody>
                    <a:bodyPr/>
                    <a:lstStyle/>
                    <a:p>
                      <a:pPr>
                        <a:buNone/>
                      </a:pPr>
                      <a:r>
                        <a:rPr lang="en-US" altLang="zh-CN"/>
                        <a:t>node3</a:t>
                      </a:r>
                    </a:p>
                  </a:txBody>
                  <a:tcPr/>
                </a:tc>
                <a:tc>
                  <a:txBody>
                    <a:bodyPr/>
                    <a:lstStyle/>
                    <a:p>
                      <a:pPr>
                        <a:buNone/>
                      </a:pPr>
                      <a:r>
                        <a:rPr lang="en-US" altLang="zh-CN"/>
                        <a:t>1</a:t>
                      </a:r>
                      <a:r>
                        <a:rPr lang="zh-CN" altLang="en-US"/>
                        <a:t>核心</a:t>
                      </a:r>
                    </a:p>
                  </a:txBody>
                  <a:tcPr/>
                </a:tc>
                <a:tc>
                  <a:txBody>
                    <a:bodyPr/>
                    <a:lstStyle/>
                    <a:p>
                      <a:pPr>
                        <a:buNone/>
                      </a:pPr>
                      <a:r>
                        <a:rPr lang="en-US" altLang="zh-CN"/>
                        <a:t>2GB</a:t>
                      </a:r>
                    </a:p>
                  </a:txBody>
                  <a:tcPr/>
                </a:tc>
                <a:extLst>
                  <a:ext uri="{0D108BD9-81ED-4DB2-BD59-A6C34878D82A}">
                    <a16:rowId xmlns:a16="http://schemas.microsoft.com/office/drawing/2014/main" val="10003"/>
                  </a:ext>
                </a:extLst>
              </a:tr>
            </a:tbl>
          </a:graphicData>
        </a:graphic>
      </p:graphicFrame>
      <p:graphicFrame>
        <p:nvGraphicFramePr>
          <p:cNvPr id="5" name="表格 4"/>
          <p:cNvGraphicFramePr/>
          <p:nvPr>
            <p:custDataLst>
              <p:tags r:id="rId2"/>
            </p:custDataLst>
          </p:nvPr>
        </p:nvGraphicFramePr>
        <p:xfrm>
          <a:off x="6167755" y="2924810"/>
          <a:ext cx="5054600" cy="1524000"/>
        </p:xfrm>
        <a:graphic>
          <a:graphicData uri="http://schemas.openxmlformats.org/drawingml/2006/table">
            <a:tbl>
              <a:tblPr firstRow="1" bandRow="1">
                <a:tableStyleId>{5C22544A-7EE6-4342-B048-85BDC9FD1C3A}</a:tableStyleId>
              </a:tblPr>
              <a:tblGrid>
                <a:gridCol w="1956435">
                  <a:extLst>
                    <a:ext uri="{9D8B030D-6E8A-4147-A177-3AD203B41FA5}">
                      <a16:colId xmlns:a16="http://schemas.microsoft.com/office/drawing/2014/main" val="20000"/>
                    </a:ext>
                  </a:extLst>
                </a:gridCol>
                <a:gridCol w="1024890">
                  <a:extLst>
                    <a:ext uri="{9D8B030D-6E8A-4147-A177-3AD203B41FA5}">
                      <a16:colId xmlns:a16="http://schemas.microsoft.com/office/drawing/2014/main" val="20001"/>
                    </a:ext>
                  </a:extLst>
                </a:gridCol>
                <a:gridCol w="2073275">
                  <a:extLst>
                    <a:ext uri="{9D8B030D-6E8A-4147-A177-3AD203B41FA5}">
                      <a16:colId xmlns:a16="http://schemas.microsoft.com/office/drawing/2014/main" val="20002"/>
                    </a:ext>
                  </a:extLst>
                </a:gridCol>
              </a:tblGrid>
              <a:tr h="381000">
                <a:tc>
                  <a:txBody>
                    <a:bodyPr/>
                    <a:lstStyle/>
                    <a:p>
                      <a:pPr>
                        <a:buNone/>
                      </a:pPr>
                      <a:r>
                        <a:rPr lang="zh-CN" altLang="en-US"/>
                        <a:t>节点</a:t>
                      </a:r>
                    </a:p>
                  </a:txBody>
                  <a:tcPr/>
                </a:tc>
                <a:tc>
                  <a:txBody>
                    <a:bodyPr/>
                    <a:lstStyle/>
                    <a:p>
                      <a:pPr>
                        <a:buNone/>
                      </a:pPr>
                      <a:r>
                        <a:rPr lang="en-US" altLang="zh-CN"/>
                        <a:t>CPU</a:t>
                      </a:r>
                    </a:p>
                  </a:txBody>
                  <a:tcPr/>
                </a:tc>
                <a:tc>
                  <a:txBody>
                    <a:bodyPr/>
                    <a:lstStyle/>
                    <a:p>
                      <a:pPr>
                        <a:buNone/>
                      </a:pPr>
                      <a:r>
                        <a:rPr lang="zh-CN" altLang="en-US"/>
                        <a:t>内存</a:t>
                      </a:r>
                    </a:p>
                  </a:txBody>
                  <a:tcPr/>
                </a:tc>
                <a:extLst>
                  <a:ext uri="{0D108BD9-81ED-4DB2-BD59-A6C34878D82A}">
                    <a16:rowId xmlns:a16="http://schemas.microsoft.com/office/drawing/2014/main" val="10000"/>
                  </a:ext>
                </a:extLst>
              </a:tr>
              <a:tr h="381000">
                <a:tc>
                  <a:txBody>
                    <a:bodyPr/>
                    <a:lstStyle/>
                    <a:p>
                      <a:pPr>
                        <a:buNone/>
                      </a:pPr>
                      <a:r>
                        <a:rPr lang="en-US" altLang="zh-CN"/>
                        <a:t>node1</a:t>
                      </a:r>
                    </a:p>
                  </a:txBody>
                  <a:tcPr/>
                </a:tc>
                <a:tc>
                  <a:txBody>
                    <a:bodyPr/>
                    <a:lstStyle/>
                    <a:p>
                      <a:pPr>
                        <a:buNone/>
                      </a:pPr>
                      <a:r>
                        <a:rPr lang="en-US" altLang="zh-CN"/>
                        <a:t>1</a:t>
                      </a:r>
                      <a:r>
                        <a:rPr lang="zh-CN" altLang="en-US"/>
                        <a:t>核心</a:t>
                      </a:r>
                    </a:p>
                  </a:txBody>
                  <a:tcPr/>
                </a:tc>
                <a:tc>
                  <a:txBody>
                    <a:bodyPr/>
                    <a:lstStyle/>
                    <a:p>
                      <a:pPr>
                        <a:buNone/>
                      </a:pPr>
                      <a:r>
                        <a:rPr lang="en-US" altLang="zh-CN"/>
                        <a:t>2GB</a:t>
                      </a:r>
                    </a:p>
                  </a:txBody>
                  <a:tcPr/>
                </a:tc>
                <a:extLst>
                  <a:ext uri="{0D108BD9-81ED-4DB2-BD59-A6C34878D82A}">
                    <a16:rowId xmlns:a16="http://schemas.microsoft.com/office/drawing/2014/main" val="10001"/>
                  </a:ext>
                </a:extLst>
              </a:tr>
              <a:tr h="381000">
                <a:tc>
                  <a:txBody>
                    <a:bodyPr/>
                    <a:lstStyle/>
                    <a:p>
                      <a:pPr>
                        <a:buNone/>
                      </a:pPr>
                      <a:r>
                        <a:rPr lang="en-US" altLang="zh-CN"/>
                        <a:t>node2</a:t>
                      </a:r>
                    </a:p>
                  </a:txBody>
                  <a:tcPr/>
                </a:tc>
                <a:tc>
                  <a:txBody>
                    <a:bodyPr/>
                    <a:lstStyle/>
                    <a:p>
                      <a:pPr>
                        <a:buNone/>
                      </a:pPr>
                      <a:r>
                        <a:rPr lang="en-US" altLang="zh-CN"/>
                        <a:t>1</a:t>
                      </a:r>
                      <a:r>
                        <a:rPr lang="zh-CN" altLang="en-US"/>
                        <a:t>核心</a:t>
                      </a:r>
                    </a:p>
                  </a:txBody>
                  <a:tcPr/>
                </a:tc>
                <a:tc>
                  <a:txBody>
                    <a:bodyPr/>
                    <a:lstStyle/>
                    <a:p>
                      <a:pPr>
                        <a:buNone/>
                      </a:pPr>
                      <a:r>
                        <a:rPr lang="en-US" altLang="zh-CN"/>
                        <a:t>1GB</a:t>
                      </a:r>
                    </a:p>
                  </a:txBody>
                  <a:tcPr/>
                </a:tc>
                <a:extLst>
                  <a:ext uri="{0D108BD9-81ED-4DB2-BD59-A6C34878D82A}">
                    <a16:rowId xmlns:a16="http://schemas.microsoft.com/office/drawing/2014/main" val="10002"/>
                  </a:ext>
                </a:extLst>
              </a:tr>
              <a:tr h="381000">
                <a:tc>
                  <a:txBody>
                    <a:bodyPr/>
                    <a:lstStyle/>
                    <a:p>
                      <a:pPr>
                        <a:buNone/>
                      </a:pPr>
                      <a:r>
                        <a:rPr lang="en-US" altLang="zh-CN"/>
                        <a:t>node3</a:t>
                      </a:r>
                    </a:p>
                  </a:txBody>
                  <a:tcPr/>
                </a:tc>
                <a:tc>
                  <a:txBody>
                    <a:bodyPr/>
                    <a:lstStyle/>
                    <a:p>
                      <a:pPr>
                        <a:buNone/>
                      </a:pPr>
                      <a:r>
                        <a:rPr lang="en-US" altLang="zh-CN"/>
                        <a:t>1</a:t>
                      </a:r>
                      <a:r>
                        <a:rPr lang="zh-CN" altLang="en-US"/>
                        <a:t>核心</a:t>
                      </a:r>
                    </a:p>
                  </a:txBody>
                  <a:tcPr/>
                </a:tc>
                <a:tc>
                  <a:txBody>
                    <a:bodyPr/>
                    <a:lstStyle/>
                    <a:p>
                      <a:pPr>
                        <a:buNone/>
                      </a:pPr>
                      <a:r>
                        <a:rPr lang="en-US" altLang="zh-CN"/>
                        <a:t>1GB</a:t>
                      </a:r>
                    </a:p>
                  </a:txBody>
                  <a:tcPr/>
                </a:tc>
                <a:extLst>
                  <a:ext uri="{0D108BD9-81ED-4DB2-BD59-A6C34878D82A}">
                    <a16:rowId xmlns:a16="http://schemas.microsoft.com/office/drawing/2014/main" val="10003"/>
                  </a:ext>
                </a:extLst>
              </a:tr>
            </a:tbl>
          </a:graphicData>
        </a:graphic>
      </p:graphicFrame>
      <p:sp>
        <p:nvSpPr>
          <p:cNvPr id="6" name="文本框 5"/>
          <p:cNvSpPr txBox="1"/>
          <p:nvPr/>
        </p:nvSpPr>
        <p:spPr>
          <a:xfrm>
            <a:off x="1334770" y="4580890"/>
            <a:ext cx="4064000" cy="645160"/>
          </a:xfrm>
          <a:prstGeom prst="rect">
            <a:avLst/>
          </a:prstGeom>
          <a:noFill/>
        </p:spPr>
        <p:txBody>
          <a:bodyPr wrap="square" rtlCol="0">
            <a:spAutoFit/>
          </a:bodyPr>
          <a:lstStyle/>
          <a:p>
            <a:pPr algn="ctr"/>
            <a:r>
              <a:rPr lang="zh-CN" altLang="en-US"/>
              <a:t>土豪版，月花费</a:t>
            </a:r>
            <a:r>
              <a:rPr lang="en-US" altLang="zh-CN">
                <a:solidFill>
                  <a:srgbClr val="FF0000"/>
                </a:solidFill>
              </a:rPr>
              <a:t>300</a:t>
            </a:r>
            <a:r>
              <a:rPr lang="zh-CN" altLang="en-US">
                <a:solidFill>
                  <a:srgbClr val="FF0000"/>
                </a:solidFill>
              </a:rPr>
              <a:t>左右</a:t>
            </a:r>
          </a:p>
          <a:p>
            <a:pPr algn="ctr"/>
            <a:r>
              <a:rPr lang="zh-CN" altLang="en-US">
                <a:solidFill>
                  <a:srgbClr val="FF0000"/>
                </a:solidFill>
              </a:rPr>
              <a:t>课程选择土豪版，保证效果</a:t>
            </a:r>
          </a:p>
        </p:txBody>
      </p:sp>
      <p:sp>
        <p:nvSpPr>
          <p:cNvPr id="7" name="文本框 6"/>
          <p:cNvSpPr txBox="1"/>
          <p:nvPr/>
        </p:nvSpPr>
        <p:spPr>
          <a:xfrm>
            <a:off x="6663055" y="4580890"/>
            <a:ext cx="4064000" cy="368300"/>
          </a:xfrm>
          <a:prstGeom prst="rect">
            <a:avLst/>
          </a:prstGeom>
          <a:noFill/>
        </p:spPr>
        <p:txBody>
          <a:bodyPr wrap="square" rtlCol="0">
            <a:spAutoFit/>
          </a:bodyPr>
          <a:lstStyle/>
          <a:p>
            <a:pPr algn="ctr"/>
            <a:r>
              <a:rPr lang="zh-CN" altLang="en-US"/>
              <a:t>省钱版，月花费</a:t>
            </a:r>
            <a:r>
              <a:rPr lang="en-US" altLang="zh-CN">
                <a:solidFill>
                  <a:srgbClr val="FF0000"/>
                </a:solidFill>
              </a:rPr>
              <a:t>170</a:t>
            </a:r>
            <a:r>
              <a:rPr lang="zh-CN" altLang="en-US">
                <a:solidFill>
                  <a:srgbClr val="FF0000"/>
                </a:solidFill>
              </a:rPr>
              <a:t>左右</a:t>
            </a:r>
          </a:p>
        </p:txBody>
      </p:sp>
      <p:pic>
        <p:nvPicPr>
          <p:cNvPr id="9" name="图片 8" descr="播仔素材库【1】0297"/>
          <p:cNvPicPr>
            <a:picLocks noChangeAspect="1"/>
          </p:cNvPicPr>
          <p:nvPr/>
        </p:nvPicPr>
        <p:blipFill>
          <a:blip r:embed="rId4"/>
          <a:stretch>
            <a:fillRect/>
          </a:stretch>
        </p:blipFill>
        <p:spPr>
          <a:xfrm>
            <a:off x="10180955" y="4653280"/>
            <a:ext cx="2075180" cy="207518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云服务器</a:t>
            </a:r>
          </a:p>
        </p:txBody>
      </p:sp>
      <p:sp>
        <p:nvSpPr>
          <p:cNvPr id="3" name="文本占位符 2"/>
          <p:cNvSpPr>
            <a:spLocks noGrp="1"/>
          </p:cNvSpPr>
          <p:nvPr>
            <p:ph type="body" sz="quarter" idx="11"/>
          </p:nvPr>
        </p:nvSpPr>
        <p:spPr/>
        <p:txBody>
          <a:bodyPr/>
          <a:lstStyle/>
          <a:p>
            <a:r>
              <a:rPr lang="zh-CN" altLang="en-US"/>
              <a:t>云服务器</a:t>
            </a:r>
            <a:r>
              <a:rPr lang="en-US" altLang="zh-CN"/>
              <a:t>ECS</a:t>
            </a:r>
            <a:r>
              <a:rPr lang="zh-CN" altLang="en-US"/>
              <a:t>（</a:t>
            </a:r>
            <a:r>
              <a:rPr lang="en-US" altLang="zh-CN"/>
              <a:t>Elastic Compute Service</a:t>
            </a:r>
            <a:r>
              <a:rPr lang="zh-CN" altLang="en-US"/>
              <a:t>）即阿里云提供的云上服务器服务。</a:t>
            </a:r>
          </a:p>
          <a:p>
            <a:r>
              <a:rPr lang="zh-CN" altLang="en-US"/>
              <a:t>可以供我们购买（租用）指定配置的服务器使用。</a:t>
            </a:r>
          </a:p>
          <a:p>
            <a:r>
              <a:rPr lang="zh-CN" altLang="en-US"/>
              <a:t>首先，打开</a:t>
            </a:r>
            <a:r>
              <a:rPr lang="en-US" altLang="zh-CN"/>
              <a:t>ECS</a:t>
            </a:r>
            <a:r>
              <a:rPr lang="zh-CN" altLang="en-US"/>
              <a:t>的控制台</a:t>
            </a:r>
          </a:p>
        </p:txBody>
      </p:sp>
      <p:pic>
        <p:nvPicPr>
          <p:cNvPr id="4" name="图片 3"/>
          <p:cNvPicPr>
            <a:picLocks noChangeAspect="1"/>
          </p:cNvPicPr>
          <p:nvPr>
            <p:custDataLst>
              <p:tags r:id="rId1"/>
            </p:custDataLst>
          </p:nvPr>
        </p:nvPicPr>
        <p:blipFill>
          <a:blip r:embed="rId4"/>
          <a:stretch>
            <a:fillRect/>
          </a:stretch>
        </p:blipFill>
        <p:spPr>
          <a:xfrm>
            <a:off x="767080" y="3068955"/>
            <a:ext cx="4245610" cy="308610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5447665" y="3284855"/>
            <a:ext cx="6253480" cy="2806700"/>
          </a:xfrm>
          <a:prstGeom prst="rect">
            <a:avLst/>
          </a:prstGeom>
        </p:spPr>
      </p:pic>
      <p:pic>
        <p:nvPicPr>
          <p:cNvPr id="6" name="图片 5" descr="播仔素材库【1】0298"/>
          <p:cNvPicPr>
            <a:picLocks noChangeAspect="1"/>
          </p:cNvPicPr>
          <p:nvPr/>
        </p:nvPicPr>
        <p:blipFill>
          <a:blip r:embed="rId6"/>
          <a:stretch>
            <a:fillRect/>
          </a:stretch>
        </p:blipFill>
        <p:spPr>
          <a:xfrm>
            <a:off x="11280140" y="5516880"/>
            <a:ext cx="1082675" cy="10826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26355" y="1000125"/>
            <a:ext cx="6779260" cy="5377815"/>
          </a:xfrm>
        </p:spPr>
        <p:txBody>
          <a:bodyPr/>
          <a:lstStyle/>
          <a:p>
            <a:pPr marL="0" indent="0">
              <a:buNone/>
            </a:pPr>
            <a:r>
              <a:rPr lang="en-US" altLang="zh-CN"/>
              <a:t>1. </a:t>
            </a:r>
            <a:r>
              <a:rPr lang="zh-CN" altLang="en-US"/>
              <a:t>学习大数据需要有多台</a:t>
            </a:r>
            <a:r>
              <a:rPr lang="en-US" altLang="zh-CN"/>
              <a:t>Linux</a:t>
            </a:r>
            <a:r>
              <a:rPr lang="zh-CN" altLang="en-US"/>
              <a:t>操作系统环境，课程提供</a:t>
            </a:r>
            <a:r>
              <a:rPr lang="en-US" altLang="zh-CN"/>
              <a:t>2</a:t>
            </a:r>
            <a:r>
              <a:rPr lang="zh-CN" altLang="en-US"/>
              <a:t>套环境的内容讲解：</a:t>
            </a:r>
          </a:p>
          <a:p>
            <a:pPr marL="285750" indent="-285750">
              <a:buFont typeface="Arial" panose="020B0604020202020204" pitchFamily="34" charset="0"/>
              <a:buChar char="•"/>
            </a:pPr>
            <a:r>
              <a:rPr lang="zh-CN" altLang="en-US" sz="1400"/>
              <a:t>基于</a:t>
            </a:r>
            <a:r>
              <a:rPr lang="en-US" altLang="zh-CN" sz="1400"/>
              <a:t>VMware</a:t>
            </a:r>
            <a:r>
              <a:rPr lang="zh-CN" altLang="en-US" sz="1400"/>
              <a:t>的本地虚拟机环境</a:t>
            </a:r>
          </a:p>
          <a:p>
            <a:pPr marL="285750" indent="-285750">
              <a:buFont typeface="Arial" panose="020B0604020202020204" pitchFamily="34" charset="0"/>
              <a:buChar char="•"/>
            </a:pPr>
            <a:r>
              <a:rPr lang="zh-CN" altLang="en-US" sz="1400"/>
              <a:t>基于阿里云、</a:t>
            </a:r>
            <a:r>
              <a:rPr lang="en-US" altLang="zh-CN" sz="1400"/>
              <a:t>UCloud</a:t>
            </a:r>
            <a:r>
              <a:rPr lang="zh-CN" altLang="en-US" sz="1400"/>
              <a:t>的云平台环境</a:t>
            </a:r>
          </a:p>
          <a:p>
            <a:pPr marL="0" indent="0">
              <a:buFont typeface="Arial" panose="020B0604020202020204" pitchFamily="34" charset="0"/>
              <a:buNone/>
            </a:pPr>
            <a:r>
              <a:rPr lang="en-US" altLang="zh-CN"/>
              <a:t>2. </a:t>
            </a:r>
            <a:r>
              <a:rPr lang="zh-CN" altLang="en-US"/>
              <a:t>为什么选择两套环境？</a:t>
            </a:r>
          </a:p>
          <a:p>
            <a:pPr marL="285750" indent="-285750">
              <a:buFont typeface="Arial" panose="020B0604020202020204" pitchFamily="34" charset="0"/>
              <a:buChar char="•"/>
            </a:pPr>
            <a:r>
              <a:rPr lang="en-US" altLang="zh-CN" sz="1400"/>
              <a:t>VMware</a:t>
            </a:r>
            <a:r>
              <a:rPr lang="zh-CN" altLang="en-US" sz="1400"/>
              <a:t>、云平台都是开发人员必备技能之一</a:t>
            </a:r>
          </a:p>
          <a:p>
            <a:pPr marL="285750" indent="-285750">
              <a:buFont typeface="Arial" panose="020B0604020202020204" pitchFamily="34" charset="0"/>
              <a:buChar char="•"/>
            </a:pPr>
            <a:r>
              <a:rPr lang="zh-CN" altLang="en-US" sz="1400"/>
              <a:t>电脑配置较低或使用</a:t>
            </a:r>
            <a:r>
              <a:rPr lang="en-US" altLang="zh-CN" sz="1400"/>
              <a:t>M1</a:t>
            </a:r>
            <a:r>
              <a:rPr lang="zh-CN" altLang="en-US" sz="1400"/>
              <a:t>、</a:t>
            </a:r>
            <a:r>
              <a:rPr lang="en-US" altLang="zh-CN" sz="1400"/>
              <a:t>M2</a:t>
            </a:r>
            <a:r>
              <a:rPr lang="zh-CN" altLang="en-US" sz="1400"/>
              <a:t>芯片的</a:t>
            </a:r>
            <a:r>
              <a:rPr lang="en-US" altLang="zh-CN" sz="1400"/>
              <a:t>Mac</a:t>
            </a:r>
            <a:r>
              <a:rPr lang="zh-CN" altLang="en-US" sz="1400"/>
              <a:t>电脑，均无法完美的使用虚拟机，云平台是一个很好的替代方案</a:t>
            </a:r>
          </a:p>
          <a:p>
            <a:pPr marL="0" algn="l">
              <a:buFont typeface="Arial" panose="020B0604020202020204" pitchFamily="34" charset="0"/>
              <a:buNone/>
            </a:pPr>
            <a:r>
              <a:rPr lang="zh-CN" altLang="en-US" sz="1800"/>
              <a:t>3. 为什么选择2套云平台？</a:t>
            </a:r>
          </a:p>
          <a:p>
            <a:pPr marL="285750" indent="-285750">
              <a:buFont typeface="Arial" panose="020B0604020202020204" pitchFamily="34" charset="0"/>
              <a:buChar char="•"/>
            </a:pPr>
            <a:r>
              <a:rPr lang="zh-CN" sz="1400"/>
              <a:t>阿里云最知名，</a:t>
            </a:r>
            <a:r>
              <a:rPr lang="en-US" altLang="zh-CN" sz="1400"/>
              <a:t>UCloud</a:t>
            </a:r>
            <a:r>
              <a:rPr lang="zh-CN" altLang="en-US" sz="1400"/>
              <a:t>较小众</a:t>
            </a:r>
          </a:p>
          <a:p>
            <a:pPr marL="285750" indent="-285750">
              <a:buFont typeface="Arial" panose="020B0604020202020204" pitchFamily="34" charset="0"/>
              <a:buChar char="•"/>
            </a:pPr>
            <a:r>
              <a:rPr lang="zh-CN" altLang="en-US" sz="1400"/>
              <a:t>了解两个不同体量的平台的使用，未来切换任何云平台都没问题</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en-US" altLang="zh-CN">
              <a:sym typeface="+mn-ea"/>
            </a:endParaRPr>
          </a:p>
        </p:txBody>
      </p:sp>
      <p:sp>
        <p:nvSpPr>
          <p:cNvPr id="3" name="文本占位符 2"/>
          <p:cNvSpPr>
            <a:spLocks noGrp="1"/>
          </p:cNvSpPr>
          <p:nvPr>
            <p:ph type="body" sz="quarter" idx="11"/>
          </p:nvPr>
        </p:nvSpPr>
        <p:spPr/>
        <p:txBody>
          <a:bodyPr/>
          <a:lstStyle/>
          <a:p>
            <a:r>
              <a:rPr lang="zh-CN" altLang="en-US"/>
              <a:t>选择自定义购买选项</a:t>
            </a:r>
          </a:p>
          <a:p>
            <a:pPr marL="285750" indent="-285750">
              <a:buFont typeface="Arial" panose="020B0604020202020204" pitchFamily="34" charset="0"/>
              <a:buChar char="•"/>
            </a:pPr>
            <a:r>
              <a:rPr lang="zh-CN" altLang="en-US"/>
              <a:t>付费模式可选包年包月、按量付费（按小时）、抢占式（报价，高于市场价可用，低于即收回）三种</a:t>
            </a:r>
          </a:p>
          <a:p>
            <a:pPr marL="285750" indent="-285750">
              <a:buFont typeface="Arial" panose="020B0604020202020204" pitchFamily="34" charset="0"/>
              <a:buChar char="•"/>
            </a:pPr>
            <a:r>
              <a:rPr lang="zh-CN" altLang="en-US"/>
              <a:t>地域就选择和前面创建的</a:t>
            </a:r>
            <a:r>
              <a:rPr lang="en-US" altLang="zh-CN"/>
              <a:t>VPC</a:t>
            </a:r>
            <a:r>
              <a:rPr lang="zh-CN" altLang="en-US"/>
              <a:t>一致即可，比如华北</a:t>
            </a:r>
            <a:r>
              <a:rPr lang="en-US" altLang="zh-CN"/>
              <a:t>3</a:t>
            </a:r>
            <a:r>
              <a:rPr lang="zh-CN" altLang="en-US"/>
              <a:t>（张家口），可用区随意</a:t>
            </a:r>
          </a:p>
        </p:txBody>
      </p:sp>
      <p:pic>
        <p:nvPicPr>
          <p:cNvPr id="4" name="图片 3"/>
          <p:cNvPicPr>
            <a:picLocks noChangeAspect="1"/>
          </p:cNvPicPr>
          <p:nvPr>
            <p:custDataLst>
              <p:tags r:id="rId1"/>
            </p:custDataLst>
          </p:nvPr>
        </p:nvPicPr>
        <p:blipFill>
          <a:blip r:embed="rId3"/>
          <a:stretch>
            <a:fillRect/>
          </a:stretch>
        </p:blipFill>
        <p:spPr>
          <a:xfrm>
            <a:off x="710565" y="3213100"/>
            <a:ext cx="8420100" cy="2733675"/>
          </a:xfrm>
          <a:prstGeom prst="rect">
            <a:avLst/>
          </a:prstGeom>
        </p:spPr>
      </p:pic>
      <p:pic>
        <p:nvPicPr>
          <p:cNvPr id="5" name="图片 4" descr="播仔素材库【1】0319"/>
          <p:cNvPicPr>
            <a:picLocks noChangeAspect="1"/>
          </p:cNvPicPr>
          <p:nvPr/>
        </p:nvPicPr>
        <p:blipFill>
          <a:blip r:embed="rId4"/>
          <a:stretch>
            <a:fillRect/>
          </a:stretch>
        </p:blipFill>
        <p:spPr>
          <a:xfrm>
            <a:off x="10200005" y="4590415"/>
            <a:ext cx="2059305" cy="205930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根据规划，</a:t>
            </a:r>
            <a:r>
              <a:rPr lang="en-US" altLang="zh-CN"/>
              <a:t>node1</a:t>
            </a:r>
            <a:r>
              <a:rPr lang="zh-CN" altLang="en-US"/>
              <a:t>为</a:t>
            </a:r>
            <a:r>
              <a:rPr lang="en-US" altLang="zh-CN"/>
              <a:t>1</a:t>
            </a:r>
            <a:r>
              <a:rPr lang="zh-CN" altLang="en-US"/>
              <a:t>核心</a:t>
            </a:r>
            <a:r>
              <a:rPr lang="en-US" altLang="zh-CN"/>
              <a:t>4GB</a:t>
            </a:r>
            <a:r>
              <a:rPr lang="zh-CN" altLang="en-US"/>
              <a:t>服务器，如下图选择对应的</a:t>
            </a:r>
            <a:r>
              <a:rPr lang="en-US" altLang="zh-CN"/>
              <a:t>S6</a:t>
            </a:r>
            <a:r>
              <a:rPr lang="zh-CN" altLang="en-US"/>
              <a:t>实例即可。</a:t>
            </a:r>
          </a:p>
        </p:txBody>
      </p:sp>
      <p:pic>
        <p:nvPicPr>
          <p:cNvPr id="5" name="图片 4"/>
          <p:cNvPicPr>
            <a:picLocks noChangeAspect="1"/>
          </p:cNvPicPr>
          <p:nvPr>
            <p:custDataLst>
              <p:tags r:id="rId1"/>
            </p:custDataLst>
          </p:nvPr>
        </p:nvPicPr>
        <p:blipFill>
          <a:blip r:embed="rId3"/>
          <a:stretch>
            <a:fillRect/>
          </a:stretch>
        </p:blipFill>
        <p:spPr>
          <a:xfrm>
            <a:off x="767080" y="2204720"/>
            <a:ext cx="9129395" cy="315341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如图，确认操作系统和存储即可点击下一步。</a:t>
            </a:r>
          </a:p>
        </p:txBody>
      </p:sp>
      <p:pic>
        <p:nvPicPr>
          <p:cNvPr id="4" name="图片 3"/>
          <p:cNvPicPr>
            <a:picLocks noChangeAspect="1"/>
          </p:cNvPicPr>
          <p:nvPr>
            <p:custDataLst>
              <p:tags r:id="rId1"/>
            </p:custDataLst>
          </p:nvPr>
        </p:nvPicPr>
        <p:blipFill>
          <a:blip r:embed="rId3"/>
          <a:stretch>
            <a:fillRect/>
          </a:stretch>
        </p:blipFill>
        <p:spPr>
          <a:xfrm>
            <a:off x="767080" y="2348865"/>
            <a:ext cx="8366125" cy="34778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云服务器创建</a:t>
            </a:r>
          </a:p>
        </p:txBody>
      </p:sp>
      <p:sp>
        <p:nvSpPr>
          <p:cNvPr id="3" name="文本占位符 2"/>
          <p:cNvSpPr>
            <a:spLocks noGrp="1"/>
          </p:cNvSpPr>
          <p:nvPr>
            <p:ph type="body" sz="quarter" idx="11"/>
          </p:nvPr>
        </p:nvSpPr>
        <p:spPr/>
        <p:txBody>
          <a:bodyPr/>
          <a:lstStyle/>
          <a:p>
            <a:r>
              <a:rPr lang="zh-CN" altLang="en-US"/>
              <a:t>指定</a:t>
            </a:r>
            <a:r>
              <a:rPr lang="en-US" altLang="zh-CN"/>
              <a:t>VPC</a:t>
            </a:r>
            <a:r>
              <a:rPr lang="zh-CN" altLang="en-US"/>
              <a:t>和子网，并且给</a:t>
            </a:r>
            <a:r>
              <a:rPr lang="en-US" altLang="zh-CN"/>
              <a:t>node1</a:t>
            </a:r>
            <a:r>
              <a:rPr lang="zh-CN" altLang="en-US"/>
              <a:t>指定内网</a:t>
            </a:r>
            <a:r>
              <a:rPr lang="en-US" altLang="zh-CN"/>
              <a:t>IP</a:t>
            </a:r>
            <a:r>
              <a:rPr lang="zh-CN" altLang="en-US"/>
              <a:t>为：</a:t>
            </a:r>
            <a:r>
              <a:rPr lang="en-US" altLang="zh-CN"/>
              <a:t>192.168.88.101</a:t>
            </a:r>
          </a:p>
          <a:p>
            <a:r>
              <a:rPr lang="zh-CN" altLang="en-US"/>
              <a:t>选择前面创建好的安全组，</a:t>
            </a:r>
            <a:r>
              <a:rPr lang="zh-CN" altLang="en-US">
                <a:solidFill>
                  <a:srgbClr val="FF0000"/>
                </a:solidFill>
              </a:rPr>
              <a:t>并点击分配公网</a:t>
            </a:r>
            <a:r>
              <a:rPr lang="en-US" altLang="zh-CN">
                <a:solidFill>
                  <a:srgbClr val="FF0000"/>
                </a:solidFill>
              </a:rPr>
              <a:t>IPv4</a:t>
            </a:r>
            <a:r>
              <a:rPr lang="zh-CN" altLang="en-US">
                <a:solidFill>
                  <a:srgbClr val="FF0000"/>
                </a:solidFill>
              </a:rPr>
              <a:t>地址选项</a:t>
            </a:r>
            <a:endParaRPr lang="zh-CN" altLang="en-US"/>
          </a:p>
          <a:p>
            <a:r>
              <a:rPr lang="zh-CN" altLang="en-US"/>
              <a:t>点击下一步：系统配置。</a:t>
            </a:r>
          </a:p>
        </p:txBody>
      </p:sp>
      <p:pic>
        <p:nvPicPr>
          <p:cNvPr id="5" name="图片 4"/>
          <p:cNvPicPr>
            <a:picLocks noChangeAspect="1"/>
          </p:cNvPicPr>
          <p:nvPr>
            <p:custDataLst>
              <p:tags r:id="rId1"/>
            </p:custDataLst>
          </p:nvPr>
        </p:nvPicPr>
        <p:blipFill>
          <a:blip r:embed="rId3"/>
          <a:stretch>
            <a:fillRect/>
          </a:stretch>
        </p:blipFill>
        <p:spPr>
          <a:xfrm>
            <a:off x="767080" y="3068955"/>
            <a:ext cx="6913880" cy="3458845"/>
          </a:xfrm>
          <a:prstGeom prst="rect">
            <a:avLst/>
          </a:prstGeom>
        </p:spPr>
      </p:pic>
      <p:sp>
        <p:nvSpPr>
          <p:cNvPr id="4" name="矩形 3"/>
          <p:cNvSpPr/>
          <p:nvPr/>
        </p:nvSpPr>
        <p:spPr>
          <a:xfrm>
            <a:off x="1487805" y="4116705"/>
            <a:ext cx="1228725" cy="236220"/>
          </a:xfrm>
          <a:prstGeom prst="rect">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首先，我们需要设置服务器的</a:t>
            </a:r>
            <a:r>
              <a:rPr lang="en-US" altLang="zh-CN"/>
              <a:t>root</a:t>
            </a:r>
            <a:r>
              <a:rPr lang="zh-CN" altLang="en-US"/>
              <a:t>登陆认证。</a:t>
            </a:r>
          </a:p>
          <a:p>
            <a:r>
              <a:rPr lang="zh-CN" altLang="en-US"/>
              <a:t>推荐使用</a:t>
            </a:r>
            <a:r>
              <a:rPr lang="en-US" altLang="zh-CN"/>
              <a:t>SSH</a:t>
            </a:r>
            <a:r>
              <a:rPr lang="zh-CN" altLang="en-US"/>
              <a:t>密钥登陆，比密码认证更加的安全。</a:t>
            </a:r>
          </a:p>
          <a:p>
            <a:r>
              <a:rPr lang="zh-CN" altLang="en-US"/>
              <a:t>点击创建密钥对，用以创建</a:t>
            </a:r>
            <a:r>
              <a:rPr lang="en-US" altLang="zh-CN"/>
              <a:t>SSH</a:t>
            </a:r>
            <a:r>
              <a:rPr lang="zh-CN" altLang="en-US"/>
              <a:t>密钥文件</a:t>
            </a:r>
          </a:p>
        </p:txBody>
      </p:sp>
      <p:pic>
        <p:nvPicPr>
          <p:cNvPr id="4" name="图片 3"/>
          <p:cNvPicPr>
            <a:picLocks noChangeAspect="1"/>
          </p:cNvPicPr>
          <p:nvPr>
            <p:custDataLst>
              <p:tags r:id="rId1"/>
            </p:custDataLst>
          </p:nvPr>
        </p:nvPicPr>
        <p:blipFill>
          <a:blip r:embed="rId3"/>
          <a:stretch>
            <a:fillRect/>
          </a:stretch>
        </p:blipFill>
        <p:spPr>
          <a:xfrm>
            <a:off x="767080" y="3068955"/>
            <a:ext cx="4081780" cy="11055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填写密钥对的名称即可点击确定。点击确定后，会自动下载</a:t>
            </a:r>
            <a:r>
              <a:rPr lang="en-US" altLang="zh-CN"/>
              <a:t>SSH</a:t>
            </a:r>
            <a:r>
              <a:rPr lang="zh-CN" altLang="en-US"/>
              <a:t>密钥文件。</a:t>
            </a:r>
          </a:p>
          <a:p>
            <a:r>
              <a:rPr lang="zh-CN" altLang="en-US"/>
              <a:t>请妥善保存</a:t>
            </a:r>
            <a:r>
              <a:rPr lang="en-US" altLang="zh-CN"/>
              <a:t>SSH</a:t>
            </a:r>
            <a:r>
              <a:rPr lang="zh-CN" altLang="en-US"/>
              <a:t>密钥文件，丢失无法恢复，只能更换新的。</a:t>
            </a:r>
          </a:p>
        </p:txBody>
      </p:sp>
      <p:pic>
        <p:nvPicPr>
          <p:cNvPr id="5" name="图片 4"/>
          <p:cNvPicPr>
            <a:picLocks noChangeAspect="1"/>
          </p:cNvPicPr>
          <p:nvPr>
            <p:custDataLst>
              <p:tags r:id="rId1"/>
            </p:custDataLst>
          </p:nvPr>
        </p:nvPicPr>
        <p:blipFill>
          <a:blip r:embed="rId4"/>
          <a:stretch>
            <a:fillRect/>
          </a:stretch>
        </p:blipFill>
        <p:spPr>
          <a:xfrm>
            <a:off x="839470" y="2708910"/>
            <a:ext cx="3527425" cy="2126615"/>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839470" y="4940935"/>
            <a:ext cx="2219325" cy="5238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云服务器创建</a:t>
            </a:r>
          </a:p>
        </p:txBody>
      </p:sp>
      <p:sp>
        <p:nvSpPr>
          <p:cNvPr id="3" name="文本占位符 2"/>
          <p:cNvSpPr>
            <a:spLocks noGrp="1"/>
          </p:cNvSpPr>
          <p:nvPr>
            <p:ph type="body" sz="quarter" idx="11"/>
          </p:nvPr>
        </p:nvSpPr>
        <p:spPr/>
        <p:txBody>
          <a:bodyPr/>
          <a:lstStyle/>
          <a:p>
            <a:r>
              <a:rPr lang="zh-CN" altLang="en-US"/>
              <a:t>完成如图设置，即可点击确认订单按钮。</a:t>
            </a:r>
          </a:p>
        </p:txBody>
      </p:sp>
      <p:pic>
        <p:nvPicPr>
          <p:cNvPr id="4" name="图片 3"/>
          <p:cNvPicPr>
            <a:picLocks noChangeAspect="1"/>
          </p:cNvPicPr>
          <p:nvPr>
            <p:custDataLst>
              <p:tags r:id="rId1"/>
            </p:custDataLst>
          </p:nvPr>
        </p:nvPicPr>
        <p:blipFill>
          <a:blip r:embed="rId3"/>
          <a:stretch>
            <a:fillRect/>
          </a:stretch>
        </p:blipFill>
        <p:spPr>
          <a:xfrm>
            <a:off x="767080" y="2204720"/>
            <a:ext cx="8031480" cy="37465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确认信息</a:t>
            </a:r>
            <a:r>
              <a:rPr lang="en-US" altLang="zh-CN"/>
              <a:t>OK</a:t>
            </a:r>
            <a:r>
              <a:rPr lang="zh-CN" altLang="en-US"/>
              <a:t>，点击创建实例即可。</a:t>
            </a:r>
          </a:p>
        </p:txBody>
      </p:sp>
      <p:pic>
        <p:nvPicPr>
          <p:cNvPr id="6" name="图片 5"/>
          <p:cNvPicPr>
            <a:picLocks noChangeAspect="1"/>
          </p:cNvPicPr>
          <p:nvPr>
            <p:custDataLst>
              <p:tags r:id="rId1"/>
            </p:custDataLst>
          </p:nvPr>
        </p:nvPicPr>
        <p:blipFill>
          <a:blip r:embed="rId3"/>
          <a:stretch>
            <a:fillRect/>
          </a:stretch>
        </p:blipFill>
        <p:spPr>
          <a:xfrm>
            <a:off x="767080" y="2204720"/>
            <a:ext cx="8207375" cy="391350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zh-CN" altLang="en-US"/>
              <a:t>创建成功</a:t>
            </a:r>
          </a:p>
        </p:txBody>
      </p:sp>
      <p:pic>
        <p:nvPicPr>
          <p:cNvPr id="6" name="图片 5"/>
          <p:cNvPicPr>
            <a:picLocks noChangeAspect="1"/>
          </p:cNvPicPr>
          <p:nvPr>
            <p:custDataLst>
              <p:tags r:id="rId1"/>
            </p:custDataLst>
          </p:nvPr>
        </p:nvPicPr>
        <p:blipFill>
          <a:blip r:embed="rId4"/>
          <a:stretch>
            <a:fillRect/>
          </a:stretch>
        </p:blipFill>
        <p:spPr>
          <a:xfrm>
            <a:off x="710565" y="2348865"/>
            <a:ext cx="4333875" cy="3352800"/>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5048250" y="3429000"/>
            <a:ext cx="6870065" cy="159004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云服务器创建</a:t>
            </a:r>
            <a:endParaRPr lang="zh-CN" altLang="en-US"/>
          </a:p>
        </p:txBody>
      </p:sp>
      <p:sp>
        <p:nvSpPr>
          <p:cNvPr id="3" name="文本占位符 2"/>
          <p:cNvSpPr>
            <a:spLocks noGrp="1"/>
          </p:cNvSpPr>
          <p:nvPr>
            <p:ph type="body" sz="quarter" idx="11"/>
          </p:nvPr>
        </p:nvSpPr>
        <p:spPr/>
        <p:txBody>
          <a:bodyPr/>
          <a:lstStyle/>
          <a:p>
            <a:r>
              <a:rPr lang="en-US" altLang="zh-CN"/>
              <a:t>node1</a:t>
            </a:r>
            <a:r>
              <a:rPr lang="zh-CN" altLang="en-US"/>
              <a:t>已经创建完成，现在按照同样的方法，创建好</a:t>
            </a:r>
            <a:r>
              <a:rPr lang="en-US" altLang="zh-CN"/>
              <a:t>node2</a:t>
            </a:r>
            <a:r>
              <a:rPr lang="zh-CN" altLang="en-US"/>
              <a:t>、</a:t>
            </a:r>
            <a:r>
              <a:rPr lang="en-US" altLang="zh-CN"/>
              <a:t>node3</a:t>
            </a:r>
            <a:r>
              <a:rPr lang="zh-CN" altLang="en-US"/>
              <a:t>即可。</a:t>
            </a:r>
          </a:p>
          <a:p>
            <a:r>
              <a:rPr lang="zh-CN" altLang="en-US"/>
              <a:t>要注意，</a:t>
            </a:r>
            <a:r>
              <a:rPr lang="en-US" altLang="zh-CN"/>
              <a:t>node2</a:t>
            </a:r>
            <a:r>
              <a:rPr lang="zh-CN" altLang="en-US"/>
              <a:t>和</a:t>
            </a:r>
            <a:r>
              <a:rPr lang="en-US" altLang="zh-CN"/>
              <a:t>node3</a:t>
            </a:r>
            <a:r>
              <a:rPr lang="zh-CN" altLang="en-US"/>
              <a:t>选择</a:t>
            </a:r>
            <a:r>
              <a:rPr lang="en-US" altLang="zh-CN"/>
              <a:t>1</a:t>
            </a:r>
            <a:r>
              <a:rPr lang="zh-CN" altLang="en-US"/>
              <a:t>核心</a:t>
            </a:r>
            <a:r>
              <a:rPr lang="en-US" altLang="zh-CN"/>
              <a:t>2GB</a:t>
            </a:r>
            <a:r>
              <a:rPr lang="zh-CN" altLang="en-US"/>
              <a:t>的配置（即</a:t>
            </a:r>
            <a:r>
              <a:rPr lang="en-US" altLang="zh-CN"/>
              <a:t>t5</a:t>
            </a:r>
            <a:r>
              <a:rPr lang="zh-CN" altLang="en-US"/>
              <a:t>实例）即可。</a:t>
            </a:r>
          </a:p>
        </p:txBody>
      </p:sp>
      <p:pic>
        <p:nvPicPr>
          <p:cNvPr id="4" name="图片 3"/>
          <p:cNvPicPr>
            <a:picLocks noChangeAspect="1"/>
          </p:cNvPicPr>
          <p:nvPr>
            <p:custDataLst>
              <p:tags r:id="rId1"/>
            </p:custDataLst>
          </p:nvPr>
        </p:nvPicPr>
        <p:blipFill>
          <a:blip r:embed="rId3"/>
          <a:stretch>
            <a:fillRect/>
          </a:stretch>
        </p:blipFill>
        <p:spPr>
          <a:xfrm>
            <a:off x="767080" y="2708910"/>
            <a:ext cx="6200140" cy="3561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阿里云虚拟机系统设置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1394106"/>
            <a:ext cx="410210" cy="41021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云服务器创建</a:t>
            </a:r>
          </a:p>
        </p:txBody>
      </p:sp>
      <p:sp>
        <p:nvSpPr>
          <p:cNvPr id="3" name="文本占位符 2"/>
          <p:cNvSpPr>
            <a:spLocks noGrp="1"/>
          </p:cNvSpPr>
          <p:nvPr>
            <p:ph type="body" sz="quarter" idx="11"/>
          </p:nvPr>
        </p:nvSpPr>
        <p:spPr/>
        <p:txBody>
          <a:bodyPr/>
          <a:lstStyle/>
          <a:p>
            <a:r>
              <a:rPr lang="zh-CN" altLang="en-US"/>
              <a:t>至此，三台服务器创建完成。</a:t>
            </a:r>
          </a:p>
        </p:txBody>
      </p:sp>
      <p:pic>
        <p:nvPicPr>
          <p:cNvPr id="5" name="图片 4"/>
          <p:cNvPicPr>
            <a:picLocks noChangeAspect="1"/>
          </p:cNvPicPr>
          <p:nvPr>
            <p:custDataLst>
              <p:tags r:id="rId1"/>
            </p:custDataLst>
          </p:nvPr>
        </p:nvPicPr>
        <p:blipFill>
          <a:blip r:embed="rId3"/>
          <a:stretch>
            <a:fillRect/>
          </a:stretch>
        </p:blipFill>
        <p:spPr>
          <a:xfrm>
            <a:off x="767080" y="2204720"/>
            <a:ext cx="10210800" cy="32194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阿里云服务器系统设置</a:t>
            </a:r>
          </a:p>
          <a:p>
            <a:pPr algn="l"/>
            <a:r>
              <a:rPr lang="en-US" altLang="zh-CN" dirty="0"/>
              <a:t>UCloud</a:t>
            </a:r>
            <a:r>
              <a:rPr lang="zh-CN" altLang="en-US" dirty="0"/>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nvPicPr>
        <p:blipFill>
          <a:blip r:embed="rId2"/>
          <a:stretch>
            <a:fillRect/>
          </a:stretch>
        </p:blipFill>
        <p:spPr>
          <a:xfrm>
            <a:off x="4584021" y="3807741"/>
            <a:ext cx="410210" cy="41021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803390" cy="2620010"/>
          </a:xfrm>
        </p:spPr>
        <p:txBody>
          <a:bodyPr/>
          <a:lstStyle/>
          <a:p>
            <a:pPr marL="342900" indent="-342900"/>
            <a:r>
              <a:rPr lang="zh-CN" altLang="en-US" sz="1600" dirty="0">
                <a:solidFill>
                  <a:srgbClr val="FF0000"/>
                </a:solidFill>
                <a:sym typeface="+mn-ea"/>
              </a:rPr>
              <a:t>完成在阿里云服务器上设置主机名映射、</a:t>
            </a:r>
            <a:r>
              <a:rPr lang="en-US" altLang="zh-CN" sz="1600" dirty="0">
                <a:solidFill>
                  <a:srgbClr val="FF0000"/>
                </a:solidFill>
                <a:sym typeface="+mn-ea"/>
              </a:rPr>
              <a:t>JDK</a:t>
            </a:r>
            <a:r>
              <a:rPr lang="zh-CN" altLang="en-US" sz="1600" dirty="0">
                <a:solidFill>
                  <a:srgbClr val="FF0000"/>
                </a:solidFill>
                <a:sym typeface="+mn-ea"/>
              </a:rPr>
              <a:t>、</a:t>
            </a:r>
            <a:r>
              <a:rPr lang="en-US" altLang="zh-CN" sz="1600" dirty="0">
                <a:solidFill>
                  <a:srgbClr val="FF0000"/>
                </a:solidFill>
                <a:sym typeface="+mn-ea"/>
              </a:rPr>
              <a:t>SSH</a:t>
            </a:r>
            <a:r>
              <a:rPr lang="zh-CN" altLang="en-US" sz="1600" dirty="0">
                <a:solidFill>
                  <a:srgbClr val="FF0000"/>
                </a:solidFill>
                <a:sym typeface="+mn-ea"/>
              </a:rPr>
              <a:t>免密等基础配置</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配置云服务器</a:t>
            </a:r>
          </a:p>
        </p:txBody>
      </p:sp>
      <p:sp>
        <p:nvSpPr>
          <p:cNvPr id="3" name="文本占位符 2"/>
          <p:cNvSpPr>
            <a:spLocks noGrp="1"/>
          </p:cNvSpPr>
          <p:nvPr>
            <p:ph type="body" sz="quarter" idx="11"/>
          </p:nvPr>
        </p:nvSpPr>
        <p:spPr>
          <a:xfrm>
            <a:off x="6130925" y="1656080"/>
            <a:ext cx="5875020" cy="4219575"/>
          </a:xfrm>
        </p:spPr>
        <p:txBody>
          <a:bodyPr/>
          <a:lstStyle/>
          <a:p>
            <a:r>
              <a:rPr lang="zh-CN" altLang="en-US"/>
              <a:t>在前面的学习中，我们对虚拟机进行了</a:t>
            </a:r>
            <a:r>
              <a:rPr lang="en-US" altLang="zh-CN"/>
              <a:t>7</a:t>
            </a:r>
            <a:r>
              <a:rPr lang="zh-CN" altLang="en-US"/>
              <a:t>项设置</a:t>
            </a:r>
          </a:p>
          <a:p>
            <a:r>
              <a:rPr lang="zh-CN" altLang="en-US"/>
              <a:t>对于云服务器，我们也需要做对应的设置，只需要做：</a:t>
            </a:r>
          </a:p>
          <a:p>
            <a:pPr marL="285750" indent="-285750">
              <a:buFont typeface="Arial" panose="020B0604020202020204" pitchFamily="34" charset="0"/>
              <a:buChar char="•"/>
            </a:pPr>
            <a:r>
              <a:rPr lang="zh-CN" altLang="en-US">
                <a:solidFill>
                  <a:srgbClr val="FF0000"/>
                </a:solidFill>
              </a:rPr>
              <a:t>主机名映射</a:t>
            </a:r>
          </a:p>
          <a:p>
            <a:pPr marL="285750" indent="-285750">
              <a:buFont typeface="Arial" panose="020B0604020202020204" pitchFamily="34" charset="0"/>
              <a:buChar char="•"/>
            </a:pPr>
            <a:r>
              <a:rPr lang="en-US" altLang="zh-CN">
                <a:solidFill>
                  <a:srgbClr val="FF0000"/>
                </a:solidFill>
              </a:rPr>
              <a:t>SSH</a:t>
            </a:r>
            <a:r>
              <a:rPr lang="zh-CN" altLang="en-US">
                <a:solidFill>
                  <a:srgbClr val="FF0000"/>
                </a:solidFill>
              </a:rPr>
              <a:t>免密</a:t>
            </a:r>
          </a:p>
          <a:p>
            <a:pPr marL="285750" indent="-285750">
              <a:buFont typeface="Arial" panose="020B0604020202020204" pitchFamily="34" charset="0"/>
              <a:buChar char="•"/>
            </a:pPr>
            <a:r>
              <a:rPr lang="en-US" altLang="zh-CN">
                <a:solidFill>
                  <a:srgbClr val="FF0000"/>
                </a:solidFill>
              </a:rPr>
              <a:t>JDK</a:t>
            </a:r>
            <a:r>
              <a:rPr lang="zh-CN" altLang="en-US">
                <a:solidFill>
                  <a:srgbClr val="FF0000"/>
                </a:solidFill>
              </a:rPr>
              <a:t>环境</a:t>
            </a:r>
          </a:p>
          <a:p>
            <a:pPr>
              <a:buFont typeface="Arial" panose="020B0604020202020204" pitchFamily="34" charset="0"/>
            </a:pPr>
            <a:r>
              <a:rPr lang="zh-CN" altLang="en-US"/>
              <a:t>三项即可，其余的在云服务器无需去做，因为</a:t>
            </a:r>
          </a:p>
          <a:p>
            <a:pPr marL="285750" indent="-285750">
              <a:buFont typeface="Arial" panose="020B0604020202020204" pitchFamily="34" charset="0"/>
              <a:buChar char="•"/>
            </a:pPr>
            <a:r>
              <a:rPr lang="zh-CN" altLang="en-US"/>
              <a:t>防火墙</a:t>
            </a:r>
            <a:r>
              <a:rPr lang="en-US" altLang="zh-CN"/>
              <a:t>SELinux</a:t>
            </a:r>
            <a:r>
              <a:rPr lang="zh-CN" altLang="en-US"/>
              <a:t>在云上默认关闭</a:t>
            </a:r>
          </a:p>
          <a:p>
            <a:pPr marL="285750" indent="-285750">
              <a:buFont typeface="Arial" panose="020B0604020202020204" pitchFamily="34" charset="0"/>
              <a:buChar char="•"/>
            </a:pPr>
            <a:r>
              <a:rPr lang="zh-CN" altLang="en-US"/>
              <a:t>时间云会自动同步，主机名和固定</a:t>
            </a:r>
            <a:r>
              <a:rPr lang="en-US" altLang="zh-CN"/>
              <a:t>IP</a:t>
            </a:r>
            <a:r>
              <a:rPr lang="zh-CN" altLang="en-US"/>
              <a:t>也是预先就设置好了</a:t>
            </a:r>
          </a:p>
        </p:txBody>
      </p:sp>
      <p:pic>
        <p:nvPicPr>
          <p:cNvPr id="4" name="图片 3"/>
          <p:cNvPicPr>
            <a:picLocks noChangeAspect="1"/>
          </p:cNvPicPr>
          <p:nvPr>
            <p:custDataLst>
              <p:tags r:id="rId1"/>
            </p:custDataLst>
          </p:nvPr>
        </p:nvPicPr>
        <p:blipFill>
          <a:blip r:embed="rId3"/>
          <a:stretch>
            <a:fillRect/>
          </a:stretch>
        </p:blipFill>
        <p:spPr>
          <a:xfrm>
            <a:off x="695325" y="1700530"/>
            <a:ext cx="5534025" cy="38481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dirty="0"/>
              <a:t>环境介绍</a:t>
            </a:r>
          </a:p>
          <a:p>
            <a:pPr algn="l"/>
            <a:r>
              <a:rPr lang="en-US" altLang="zh-CN" dirty="0"/>
              <a:t>VMware</a:t>
            </a:r>
            <a:r>
              <a:rPr lang="zh-CN" altLang="en-US" dirty="0"/>
              <a:t>准备</a:t>
            </a:r>
            <a:r>
              <a:rPr lang="en-US" altLang="zh-CN" dirty="0"/>
              <a:t>Linux</a:t>
            </a:r>
            <a:r>
              <a:rPr lang="zh-CN" altLang="en-US" dirty="0"/>
              <a:t>虚拟机</a:t>
            </a:r>
          </a:p>
          <a:p>
            <a:pPr algn="l"/>
            <a:r>
              <a:rPr lang="en-US" altLang="zh-CN" dirty="0"/>
              <a:t>VMware</a:t>
            </a:r>
            <a:r>
              <a:rPr lang="zh-CN" altLang="en-US" dirty="0"/>
              <a:t>虚拟机系统设置</a:t>
            </a:r>
          </a:p>
          <a:p>
            <a:pPr algn="l"/>
            <a:r>
              <a:rPr lang="zh-CN" altLang="en-US" dirty="0"/>
              <a:t>云平台入门</a:t>
            </a:r>
          </a:p>
          <a:p>
            <a:pPr algn="l"/>
            <a:r>
              <a:rPr lang="zh-CN" altLang="en-US" dirty="0"/>
              <a:t>阿里云购买云服务器</a:t>
            </a:r>
          </a:p>
          <a:p>
            <a:pPr algn="l"/>
            <a:r>
              <a:rPr lang="zh-CN" altLang="en-US" dirty="0"/>
              <a:t>阿里云服务器系统设置</a:t>
            </a:r>
          </a:p>
          <a:p>
            <a:pPr algn="l"/>
            <a:r>
              <a:rPr lang="en-US" altLang="zh-CN" dirty="0">
                <a:solidFill>
                  <a:srgbClr val="FF0000"/>
                </a:solidFill>
              </a:rPr>
              <a:t>UCloud</a:t>
            </a:r>
            <a:r>
              <a:rPr lang="zh-CN" altLang="en-US" dirty="0">
                <a:solidFill>
                  <a:srgbClr val="FF0000"/>
                </a:solidFill>
              </a:rPr>
              <a:t>云购买虚拟机</a:t>
            </a:r>
          </a:p>
          <a:p>
            <a:pPr algn="l"/>
            <a:r>
              <a:rPr lang="en-US" altLang="zh-CN" dirty="0"/>
              <a:t>UCloud</a:t>
            </a:r>
            <a:r>
              <a:rPr lang="zh-CN" altLang="en-US" dirty="0"/>
              <a:t>虚拟机系统设置</a:t>
            </a:r>
          </a:p>
        </p:txBody>
      </p:sp>
      <p:pic>
        <p:nvPicPr>
          <p:cNvPr id="3" name="图形 2" descr="303b32313537333932333bbcfdcdb7"/>
          <p:cNvPicPr>
            <a:picLocks noChangeAspect="1"/>
          </p:cNvPicPr>
          <p:nvPr>
            <p:custDataLst>
              <p:tags r:id="rId1"/>
            </p:custDataLst>
          </p:nvPr>
        </p:nvPicPr>
        <p:blipFill>
          <a:blip r:embed="rId3"/>
          <a:stretch>
            <a:fillRect/>
          </a:stretch>
        </p:blipFill>
        <p:spPr>
          <a:xfrm>
            <a:off x="4584021" y="4417976"/>
            <a:ext cx="410210" cy="41021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4799965" y="1462405"/>
            <a:ext cx="6803390" cy="2620010"/>
          </a:xfrm>
        </p:spPr>
        <p:txBody>
          <a:bodyPr/>
          <a:lstStyle/>
          <a:p>
            <a:pPr marL="342900" indent="-342900"/>
            <a:r>
              <a:rPr lang="zh-CN" altLang="en-US" sz="1600" dirty="0">
                <a:solidFill>
                  <a:srgbClr val="FF0000"/>
                </a:solidFill>
                <a:sym typeface="+mn-ea"/>
              </a:rPr>
              <a:t>完成</a:t>
            </a:r>
            <a:r>
              <a:rPr lang="en-US" sz="1600" dirty="0">
                <a:solidFill>
                  <a:srgbClr val="FF0000"/>
                </a:solidFill>
                <a:sym typeface="+mn-ea"/>
              </a:rPr>
              <a:t>UCloud</a:t>
            </a:r>
            <a:r>
              <a:rPr lang="zh-CN" altLang="en-US" sz="1600" dirty="0">
                <a:solidFill>
                  <a:srgbClr val="FF0000"/>
                </a:solidFill>
                <a:sym typeface="+mn-ea"/>
              </a:rPr>
              <a:t>云平台上配置</a:t>
            </a:r>
            <a:r>
              <a:rPr lang="en-US" altLang="zh-CN" sz="1600" dirty="0">
                <a:solidFill>
                  <a:srgbClr val="FF0000"/>
                </a:solidFill>
                <a:sym typeface="+mn-ea"/>
              </a:rPr>
              <a:t>VPC</a:t>
            </a:r>
            <a:r>
              <a:rPr lang="zh-CN" altLang="en-US" sz="1600" dirty="0">
                <a:solidFill>
                  <a:srgbClr val="FF0000"/>
                </a:solidFill>
                <a:sym typeface="+mn-ea"/>
              </a:rPr>
              <a:t>、安全组并购买云服务器的操作</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t>注册</a:t>
            </a:r>
            <a:r>
              <a:rPr lang="en-US" altLang="zh-CN"/>
              <a:t>UCloud</a:t>
            </a:r>
            <a:r>
              <a:t>账户</a:t>
            </a:r>
          </a:p>
        </p:txBody>
      </p:sp>
      <p:sp>
        <p:nvSpPr>
          <p:cNvPr id="3" name="文本占位符 2"/>
          <p:cNvSpPr>
            <a:spLocks noGrp="1"/>
          </p:cNvSpPr>
          <p:nvPr>
            <p:ph type="body" sz="quarter" idx="11"/>
          </p:nvPr>
        </p:nvSpPr>
        <p:spPr/>
        <p:txBody>
          <a:bodyPr/>
          <a:lstStyle/>
          <a:p>
            <a:r>
              <a:rPr lang="zh-CN" altLang="en-US"/>
              <a:t>使用</a:t>
            </a:r>
            <a:r>
              <a:rPr lang="en-US" altLang="zh-CN"/>
              <a:t>UCloud</a:t>
            </a:r>
            <a:r>
              <a:rPr lang="zh-CN" altLang="en-US"/>
              <a:t>的服务，首先需要注册账户</a:t>
            </a:r>
          </a:p>
          <a:p>
            <a:r>
              <a:rPr lang="zh-CN" altLang="en-US"/>
              <a:t>账户注册非常简单，在</a:t>
            </a:r>
            <a:r>
              <a:rPr lang="en-US" altLang="zh-CN"/>
              <a:t>UCloud</a:t>
            </a:r>
            <a:r>
              <a:rPr lang="zh-CN" altLang="en-US"/>
              <a:t>网站首页（</a:t>
            </a:r>
            <a:r>
              <a:rPr lang="en-US" altLang="zh-CN"/>
              <a:t>https://www.ucloud.cn</a:t>
            </a:r>
            <a:r>
              <a:rPr lang="zh-CN" altLang="en-US"/>
              <a:t>）右上角点击快速注册</a:t>
            </a:r>
          </a:p>
          <a:p>
            <a:r>
              <a:rPr lang="zh-CN" altLang="en-US"/>
              <a:t>跟随网页提示自行注册即可。</a:t>
            </a:r>
          </a:p>
          <a:p>
            <a:endParaRPr lang="zh-CN" altLang="en-US"/>
          </a:p>
          <a:p>
            <a:endParaRPr lang="zh-CN" altLang="en-US"/>
          </a:p>
        </p:txBody>
      </p:sp>
      <p:pic>
        <p:nvPicPr>
          <p:cNvPr id="6" name="图片 5" descr="播仔素材库【1】0239"/>
          <p:cNvPicPr>
            <a:picLocks noChangeAspect="1"/>
          </p:cNvPicPr>
          <p:nvPr>
            <p:custDataLst>
              <p:tags r:id="rId1"/>
            </p:custDataLst>
          </p:nvPr>
        </p:nvPicPr>
        <p:blipFill>
          <a:blip r:embed="rId4"/>
          <a:stretch>
            <a:fillRect/>
          </a:stretch>
        </p:blipFill>
        <p:spPr>
          <a:xfrm>
            <a:off x="10612755" y="5055235"/>
            <a:ext cx="1614805" cy="161480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3359150" y="2924810"/>
            <a:ext cx="6295390" cy="329057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a:sym typeface="+mn-ea"/>
              </a:rPr>
              <a:t>创建</a:t>
            </a:r>
            <a:r>
              <a:rPr lang="en-US" altLang="zh-CN">
                <a:sym typeface="+mn-ea"/>
              </a:rPr>
              <a:t>VPC</a:t>
            </a:r>
            <a:r>
              <a:rPr>
                <a:sym typeface="+mn-ea"/>
              </a:rPr>
              <a:t>和子网</a:t>
            </a:r>
            <a:endParaRPr lang="en-US" altLang="zh-CN"/>
          </a:p>
        </p:txBody>
      </p:sp>
      <p:sp>
        <p:nvSpPr>
          <p:cNvPr id="3" name="文本占位符 2"/>
          <p:cNvSpPr>
            <a:spLocks noGrp="1"/>
          </p:cNvSpPr>
          <p:nvPr>
            <p:ph type="body" sz="quarter" idx="11"/>
          </p:nvPr>
        </p:nvSpPr>
        <p:spPr/>
        <p:txBody>
          <a:bodyPr/>
          <a:lstStyle/>
          <a:p>
            <a:r>
              <a:rPr lang="zh-CN" altLang="en-US"/>
              <a:t>选择</a:t>
            </a:r>
            <a:r>
              <a:rPr lang="en-US" altLang="zh-CN"/>
              <a:t>UVPC</a:t>
            </a:r>
          </a:p>
        </p:txBody>
      </p:sp>
      <p:pic>
        <p:nvPicPr>
          <p:cNvPr id="4" name="图片 3"/>
          <p:cNvPicPr>
            <a:picLocks noChangeAspect="1"/>
          </p:cNvPicPr>
          <p:nvPr>
            <p:custDataLst>
              <p:tags r:id="rId1"/>
            </p:custDataLst>
          </p:nvPr>
        </p:nvPicPr>
        <p:blipFill>
          <a:blip r:embed="rId4"/>
          <a:stretch>
            <a:fillRect/>
          </a:stretch>
        </p:blipFill>
        <p:spPr>
          <a:xfrm>
            <a:off x="710565" y="2071370"/>
            <a:ext cx="2247900" cy="2714625"/>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3647440" y="2421255"/>
            <a:ext cx="5324475" cy="1981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67080" y="2204720"/>
            <a:ext cx="8115300" cy="3790950"/>
            <a:chOff x="1208" y="3472"/>
            <a:chExt cx="12780" cy="5970"/>
          </a:xfrm>
        </p:grpSpPr>
        <p:pic>
          <p:nvPicPr>
            <p:cNvPr id="4" name="图片 3"/>
            <p:cNvPicPr>
              <a:picLocks noChangeAspect="1"/>
            </p:cNvPicPr>
            <p:nvPr/>
          </p:nvPicPr>
          <p:blipFill>
            <a:blip r:embed="rId3"/>
            <a:stretch>
              <a:fillRect/>
            </a:stretch>
          </p:blipFill>
          <p:spPr>
            <a:xfrm>
              <a:off x="1208" y="3472"/>
              <a:ext cx="12780" cy="5970"/>
            </a:xfrm>
            <a:prstGeom prst="rect">
              <a:avLst/>
            </a:prstGeom>
          </p:spPr>
        </p:pic>
        <p:pic>
          <p:nvPicPr>
            <p:cNvPr id="6" name="图片 5"/>
            <p:cNvPicPr>
              <a:picLocks noChangeAspect="1"/>
            </p:cNvPicPr>
            <p:nvPr>
              <p:custDataLst>
                <p:tags r:id="rId1"/>
              </p:custDataLst>
            </p:nvPr>
          </p:nvPicPr>
          <p:blipFill>
            <a:blip r:embed="rId4"/>
            <a:stretch>
              <a:fillRect/>
            </a:stretch>
          </p:blipFill>
          <p:spPr>
            <a:xfrm>
              <a:off x="5857" y="3699"/>
              <a:ext cx="600" cy="345"/>
            </a:xfrm>
            <a:prstGeom prst="rect">
              <a:avLst/>
            </a:prstGeom>
          </p:spPr>
        </p:pic>
      </p:grpSp>
      <p:sp>
        <p:nvSpPr>
          <p:cNvPr id="2" name="文本占位符 1"/>
          <p:cNvSpPr>
            <a:spLocks noGrp="1"/>
          </p:cNvSpPr>
          <p:nvPr>
            <p:ph type="body" sz="quarter" idx="10"/>
          </p:nvPr>
        </p:nvSpPr>
        <p:spPr/>
        <p:txBody>
          <a:bodyPr/>
          <a:lstStyle/>
          <a:p>
            <a:r>
              <a:rPr lang="zh-CN" altLang="en-US"/>
              <a:t>创建</a:t>
            </a:r>
            <a:r>
              <a:rPr lang="en-US" altLang="zh-CN"/>
              <a:t>VPC</a:t>
            </a:r>
            <a:r>
              <a:t>和子网</a:t>
            </a:r>
          </a:p>
        </p:txBody>
      </p:sp>
      <p:sp>
        <p:nvSpPr>
          <p:cNvPr id="3" name="文本占位符 2"/>
          <p:cNvSpPr>
            <a:spLocks noGrp="1"/>
          </p:cNvSpPr>
          <p:nvPr>
            <p:ph type="body" sz="quarter" idx="11"/>
          </p:nvPr>
        </p:nvSpPr>
        <p:spPr/>
        <p:txBody>
          <a:bodyPr/>
          <a:lstStyle/>
          <a:p>
            <a:r>
              <a:rPr lang="zh-CN" altLang="en-US"/>
              <a:t>配置</a:t>
            </a:r>
            <a:r>
              <a:rPr lang="en-US" altLang="zh-CN"/>
              <a:t>VPC</a:t>
            </a:r>
            <a:r>
              <a:rPr lang="zh-CN" altLang="en-US"/>
              <a:t>和初始子网的网段以及填入信息</a:t>
            </a:r>
          </a:p>
        </p:txBody>
      </p:sp>
      <p:pic>
        <p:nvPicPr>
          <p:cNvPr id="5" name="图片 4"/>
          <p:cNvPicPr>
            <a:picLocks noChangeAspect="1"/>
          </p:cNvPicPr>
          <p:nvPr/>
        </p:nvPicPr>
        <p:blipFill>
          <a:blip r:embed="rId5"/>
          <a:stretch>
            <a:fillRect/>
          </a:stretch>
        </p:blipFill>
        <p:spPr>
          <a:xfrm>
            <a:off x="767080" y="3068955"/>
            <a:ext cx="6438900" cy="2409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创建安全组</a:t>
            </a:r>
          </a:p>
        </p:txBody>
      </p:sp>
      <p:sp>
        <p:nvSpPr>
          <p:cNvPr id="3" name="文本占位符 2"/>
          <p:cNvSpPr>
            <a:spLocks noGrp="1"/>
          </p:cNvSpPr>
          <p:nvPr>
            <p:ph type="body" sz="quarter" idx="11"/>
          </p:nvPr>
        </p:nvSpPr>
        <p:spPr/>
        <p:txBody>
          <a:bodyPr/>
          <a:lstStyle/>
          <a:p>
            <a:r>
              <a:rPr lang="zh-CN" altLang="en-US"/>
              <a:t>在</a:t>
            </a:r>
            <a:r>
              <a:rPr lang="zh-CN"/>
              <a:t>基础网络</a:t>
            </a:r>
            <a:r>
              <a:rPr lang="en-US" altLang="zh-CN"/>
              <a:t>UNet</a:t>
            </a:r>
            <a:r>
              <a:rPr lang="zh-CN" altLang="en-US"/>
              <a:t>页面配置安全组</a:t>
            </a:r>
          </a:p>
        </p:txBody>
      </p:sp>
      <p:pic>
        <p:nvPicPr>
          <p:cNvPr id="5" name="图片 4"/>
          <p:cNvPicPr>
            <a:picLocks noChangeAspect="1"/>
          </p:cNvPicPr>
          <p:nvPr>
            <p:custDataLst>
              <p:tags r:id="rId1"/>
            </p:custDataLst>
          </p:nvPr>
        </p:nvPicPr>
        <p:blipFill>
          <a:blip r:embed="rId4"/>
          <a:stretch>
            <a:fillRect/>
          </a:stretch>
        </p:blipFill>
        <p:spPr>
          <a:xfrm>
            <a:off x="839470" y="2295525"/>
            <a:ext cx="2381250" cy="2266950"/>
          </a:xfrm>
          <a:prstGeom prst="rect">
            <a:avLst/>
          </a:prstGeom>
        </p:spPr>
      </p:pic>
      <p:pic>
        <p:nvPicPr>
          <p:cNvPr id="6" name="图片 5"/>
          <p:cNvPicPr>
            <a:picLocks noChangeAspect="1"/>
          </p:cNvPicPr>
          <p:nvPr>
            <p:custDataLst>
              <p:tags r:id="rId2"/>
            </p:custDataLst>
          </p:nvPr>
        </p:nvPicPr>
        <p:blipFill>
          <a:blip r:embed="rId5"/>
          <a:srcRect t="20174"/>
          <a:stretch>
            <a:fillRect/>
          </a:stretch>
        </p:blipFill>
        <p:spPr>
          <a:xfrm>
            <a:off x="4007485" y="2637155"/>
            <a:ext cx="6591300" cy="174879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A0ZTUxM2YxNWFkZDlkNTZiNWZhYzlkMjQxNWY2ZTMifQ=="/>
  <p:tag name="KSO_WPP_MARK_KEY" val="ffb07882-59fa-4eb3-a062-f994f5e6846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076,&quot;width&quot;:3624}"/>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10,&quot;width&quot;:12345}"/>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05,&quot;width&quot;:765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00}"/>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TABLE_BEAUTIFY" val="smartTable{033b1fd4-5b05-4e62-9d2b-cd665280a2f7}"/>
</p:tagLst>
</file>

<file path=ppt/tags/tag63.xml><?xml version="1.0" encoding="utf-8"?>
<p:tagLst xmlns:a="http://schemas.openxmlformats.org/drawingml/2006/main" xmlns:r="http://schemas.openxmlformats.org/officeDocument/2006/relationships" xmlns:p="http://schemas.openxmlformats.org/presentationml/2006/main">
  <p:tag name="KSO_WM_UNIT_TABLE_BEAUTIFY" val="smartTable{1b43cbc3-60b0-4257-8ff8-9f1332af56ef}"/>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305,&quot;width&quot;:13260}"/>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060,&quot;width&quot;:8715}"/>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ags/tag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43,&quot;width&quot;:254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9510,&quot;width&quot;:1819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46,&quot;width&quot;:646}"/>
</p:tagLst>
</file>

<file path=ppt/theme/theme1.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5318</Words>
  <Application>Microsoft Office PowerPoint</Application>
  <PresentationFormat>宽屏</PresentationFormat>
  <Paragraphs>635</Paragraphs>
  <Slides>107</Slides>
  <Notes>6</Notes>
  <HiddenSlides>0</HiddenSlides>
  <MMClips>0</MMClips>
  <ScaleCrop>false</ScaleCrop>
  <HeadingPairs>
    <vt:vector size="6" baseType="variant">
      <vt:variant>
        <vt:lpstr>已用的字体</vt:lpstr>
      </vt:variant>
      <vt:variant>
        <vt:i4>16</vt:i4>
      </vt:variant>
      <vt:variant>
        <vt:lpstr>主题</vt:lpstr>
      </vt:variant>
      <vt:variant>
        <vt:i4>19</vt:i4>
      </vt:variant>
      <vt:variant>
        <vt:lpstr>幻灯片标题</vt:lpstr>
      </vt:variant>
      <vt:variant>
        <vt:i4>107</vt:i4>
      </vt:variant>
    </vt:vector>
  </HeadingPairs>
  <TitlesOfParts>
    <vt:vector size="142" baseType="lpstr">
      <vt:lpstr>纤黑体</vt:lpstr>
      <vt:lpstr>Sitka Heading Semibold</vt:lpstr>
      <vt:lpstr>等线</vt:lpstr>
      <vt:lpstr>Alibaba PuHuiTi R</vt:lpstr>
      <vt:lpstr>黑体</vt:lpstr>
      <vt:lpstr>-apple-system</vt:lpstr>
      <vt:lpstr>Arial</vt:lpstr>
      <vt:lpstr>Alibaba PuHuiTi B</vt:lpstr>
      <vt:lpstr>Wingdings</vt:lpstr>
      <vt:lpstr>华文楷体</vt:lpstr>
      <vt:lpstr>Segoe UI</vt:lpstr>
      <vt:lpstr>Calibri</vt:lpstr>
      <vt:lpstr>字语坊腹黑体</vt:lpstr>
      <vt:lpstr>阿里巴巴普惠体</vt:lpstr>
      <vt:lpstr>Source Code Pro</vt:lpstr>
      <vt:lpstr>HanziPen SC Regular</vt:lpstr>
      <vt:lpstr>1_自定义设计方案</vt:lpstr>
      <vt:lpstr>自定义设计方案</vt:lpstr>
      <vt:lpstr>2_自定义设计方案</vt:lpstr>
      <vt:lpstr>3_自定义设计方案</vt:lpstr>
      <vt:lpstr>4_自定义设计方案</vt:lpstr>
      <vt:lpstr>5_自定义设计方案</vt:lpstr>
      <vt:lpstr>1_正文设计方案</vt:lpstr>
      <vt:lpstr>2_正文设计方案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前置章节 - 环境准备</vt:lpstr>
      <vt:lpstr>当前章节需懂得Linux操作系统使用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OS</dc:creator>
  <cp:lastModifiedBy>卓 王</cp:lastModifiedBy>
  <cp:revision>209</cp:revision>
  <dcterms:created xsi:type="dcterms:W3CDTF">2016-12-02T08:56:00Z</dcterms:created>
  <dcterms:modified xsi:type="dcterms:W3CDTF">2024-06-20T14:40:54Z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D14546B11B4141C69DEC0D789768F1ED</vt:lpwstr>
  </property>
</Properties>
</file>